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58" r:id="rId2"/>
    <p:sldId id="259" r:id="rId3"/>
    <p:sldId id="340" r:id="rId4"/>
    <p:sldId id="360" r:id="rId5"/>
    <p:sldId id="361" r:id="rId6"/>
    <p:sldId id="385" r:id="rId7"/>
    <p:sldId id="370" r:id="rId8"/>
    <p:sldId id="371" r:id="rId9"/>
    <p:sldId id="372" r:id="rId10"/>
    <p:sldId id="373" r:id="rId11"/>
    <p:sldId id="386"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70068"/>
  </p:normalViewPr>
  <p:slideViewPr>
    <p:cSldViewPr>
      <p:cViewPr varScale="1">
        <p:scale>
          <a:sx n="83" d="100"/>
          <a:sy n="83" d="100"/>
        </p:scale>
        <p:origin x="2376" y="192"/>
      </p:cViewPr>
      <p:guideLst>
        <p:guide orient="horz" pos="2160"/>
        <p:guide pos="3840"/>
      </p:guideLst>
    </p:cSldViewPr>
  </p:slideViewPr>
  <p:notesTextViewPr>
    <p:cViewPr>
      <p:scale>
        <a:sx n="90" d="100"/>
        <a:sy n="90" d="100"/>
      </p:scale>
      <p:origin x="0" y="0"/>
    </p:cViewPr>
  </p:notesTextViewPr>
  <p:notesViewPr>
    <p:cSldViewPr>
      <p:cViewPr varScale="1">
        <p:scale>
          <a:sx n="111" d="100"/>
          <a:sy n="111" d="100"/>
        </p:scale>
        <p:origin x="3128"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2025. 4. 12.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ko-KR" dirty="0"/>
              <a:t>Blender, Maya, 3D Studio Max </a:t>
            </a:r>
            <a:r>
              <a:rPr lang="ko-KR" altLang="en-US" dirty="0"/>
              <a:t>등으로 만들어진 </a:t>
            </a:r>
            <a:r>
              <a:rPr lang="en-US" altLang="ko-KR" dirty="0"/>
              <a:t>3D model</a:t>
            </a:r>
            <a:r>
              <a:rPr lang="ko-KR" altLang="en-US" dirty="0"/>
              <a:t>을 </a:t>
            </a:r>
            <a:r>
              <a:rPr lang="en-US" altLang="ko-KR" dirty="0"/>
              <a:t>OpenGL </a:t>
            </a:r>
            <a:r>
              <a:rPr lang="ko-KR" altLang="en-US" dirty="0"/>
              <a:t>프로그램으로 </a:t>
            </a:r>
            <a:r>
              <a:rPr lang="en-US" altLang="ko-KR" dirty="0"/>
              <a:t>load</a:t>
            </a:r>
            <a:r>
              <a:rPr lang="ko-KR" altLang="en-US" dirty="0"/>
              <a:t>하여 사용하는 방법에 대해 알아 보겠습니다</a:t>
            </a:r>
            <a:r>
              <a:rPr lang="en-US" altLang="ko-KR" dirty="0"/>
              <a:t>.</a:t>
            </a:r>
            <a:r>
              <a:rPr lang="ko-KR" altLang="en-US" dirty="0"/>
              <a:t> </a:t>
            </a:r>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spline</a:t>
            </a:r>
            <a:r>
              <a:rPr lang="ko-KR" altLang="ko-KR" sz="1200" kern="100" dirty="0">
                <a:effectLst/>
                <a:latin typeface="맑은 고딕" panose="020B0503020000020004" pitchFamily="34" charset="-127"/>
                <a:ea typeface="+mn-ea"/>
                <a:cs typeface="Times New Roman" panose="02020603050405020304" pitchFamily="18" charset="0"/>
              </a:rPr>
              <a:t>을 사용하면 모든</a:t>
            </a:r>
            <a:r>
              <a:rPr lang="en-US" altLang="ko-KR" sz="1200" kern="100" dirty="0">
                <a:effectLst/>
                <a:latin typeface="맑은 고딕" panose="020B0503020000020004" pitchFamily="34" charset="-127"/>
                <a:ea typeface="+mn-ea"/>
                <a:cs typeface="Times New Roman" panose="02020603050405020304" pitchFamily="18" charset="0"/>
              </a:rPr>
              <a:t> data point</a:t>
            </a:r>
            <a:r>
              <a:rPr lang="ko-KR" altLang="ko-KR" sz="1200" kern="100" dirty="0">
                <a:effectLst/>
                <a:latin typeface="맑은 고딕" panose="020B0503020000020004" pitchFamily="34" charset="-127"/>
                <a:ea typeface="+mn-ea"/>
                <a:cs typeface="Times New Roman" panose="02020603050405020304" pitchFamily="18" charset="0"/>
              </a:rPr>
              <a:t>들이 아주</a:t>
            </a:r>
            <a:r>
              <a:rPr lang="en-US" altLang="ko-KR" sz="1200" kern="100" dirty="0">
                <a:effectLst/>
                <a:latin typeface="맑은 고딕" panose="020B0503020000020004" pitchFamily="34" charset="-127"/>
                <a:ea typeface="+mn-ea"/>
                <a:cs typeface="Times New Roman" panose="02020603050405020304" pitchFamily="18" charset="0"/>
              </a:rPr>
              <a:t> smooth</a:t>
            </a:r>
            <a:r>
              <a:rPr lang="ko-KR" altLang="ko-KR" sz="1200" kern="100" dirty="0">
                <a:effectLst/>
                <a:latin typeface="맑은 고딕" panose="020B0503020000020004" pitchFamily="34" charset="-127"/>
                <a:ea typeface="+mn-ea"/>
                <a:cs typeface="Times New Roman" panose="02020603050405020304" pitchFamily="18" charset="0"/>
              </a:rPr>
              <a:t>하게</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되는데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때로는</a:t>
            </a:r>
            <a:r>
              <a:rPr lang="en-US" altLang="ko-KR" sz="1200" kern="100" dirty="0">
                <a:effectLst/>
                <a:latin typeface="맑은 고딕" panose="020B0503020000020004" pitchFamily="34" charset="-127"/>
                <a:ea typeface="+mn-ea"/>
                <a:cs typeface="Times New Roman" panose="02020603050405020304" pitchFamily="18" charset="0"/>
              </a:rPr>
              <a:t> tangent</a:t>
            </a:r>
            <a:r>
              <a:rPr lang="ko-KR" altLang="ko-KR" sz="1200" kern="100" dirty="0">
                <a:effectLst/>
                <a:latin typeface="맑은 고딕" panose="020B0503020000020004" pitchFamily="34" charset="-127"/>
                <a:ea typeface="+mn-ea"/>
                <a:cs typeface="Times New Roman" panose="02020603050405020304" pitchFamily="18" charset="0"/>
              </a:rPr>
              <a:t>값을 수동으로 조정하여 다른 효과를 만들어 낼 수도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예를 들면 이와 같은</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spline</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tangent</a:t>
            </a:r>
            <a:r>
              <a:rPr lang="ko-KR" altLang="ko-KR" sz="1200" kern="100" dirty="0">
                <a:effectLst/>
                <a:latin typeface="맑은 고딕" panose="020B0503020000020004" pitchFamily="34" charset="-127"/>
                <a:ea typeface="+mn-ea"/>
                <a:cs typeface="Times New Roman" panose="02020603050405020304" pitchFamily="18" charset="0"/>
              </a:rPr>
              <a:t>값을 </a:t>
            </a: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이와 같이 편집하면</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애니메이션</a:t>
            </a:r>
            <a:r>
              <a:rPr lang="en-US" altLang="ko-KR" sz="1200" kern="100" dirty="0">
                <a:effectLst/>
                <a:latin typeface="맑은 고딕" panose="020B0503020000020004" pitchFamily="34" charset="-127"/>
                <a:ea typeface="+mn-ea"/>
                <a:cs typeface="Times New Roman" panose="02020603050405020304" pitchFamily="18" charset="0"/>
              </a:rPr>
              <a:t> path</a:t>
            </a:r>
            <a:r>
              <a:rPr lang="ko-KR" altLang="ko-KR" sz="1200" kern="100" dirty="0">
                <a:effectLst/>
                <a:latin typeface="맑은 고딕" panose="020B0503020000020004" pitchFamily="34" charset="-127"/>
                <a:ea typeface="+mn-ea"/>
                <a:cs typeface="Times New Roman" panose="02020603050405020304" pitchFamily="18" charset="0"/>
              </a:rPr>
              <a:t>는 이렇게 달라지게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때로는</a:t>
            </a:r>
            <a:r>
              <a:rPr lang="en-US" altLang="ko-KR" sz="1200" kern="100" dirty="0">
                <a:effectLst/>
                <a:latin typeface="맑은 고딕" panose="020B0503020000020004" pitchFamily="34" charset="-127"/>
                <a:ea typeface="+mn-ea"/>
                <a:cs typeface="Times New Roman" panose="02020603050405020304" pitchFamily="18" charset="0"/>
              </a:rPr>
              <a:t> 1</a:t>
            </a:r>
            <a:r>
              <a:rPr lang="ko-KR" altLang="ko-KR" sz="1200" kern="100" dirty="0" err="1">
                <a:effectLst/>
                <a:latin typeface="맑은 고딕" panose="020B0503020000020004" pitchFamily="34" charset="-127"/>
                <a:ea typeface="+mn-ea"/>
                <a:cs typeface="Times New Roman" panose="02020603050405020304" pitchFamily="18" charset="0"/>
              </a:rPr>
              <a:t>차미분</a:t>
            </a:r>
            <a:r>
              <a:rPr lang="ko-KR" altLang="ko-KR" sz="1200" kern="100" dirty="0">
                <a:effectLst/>
                <a:latin typeface="맑은 고딕" panose="020B0503020000020004" pitchFamily="34" charset="-127"/>
                <a:ea typeface="+mn-ea"/>
                <a:cs typeface="Times New Roman" panose="02020603050405020304" pitchFamily="18" charset="0"/>
              </a:rPr>
              <a:t> 연속의 성질을 깨 버리고</a:t>
            </a:r>
            <a:r>
              <a:rPr lang="en-US" altLang="ko-KR" sz="1200" kern="100" dirty="0">
                <a:effectLst/>
                <a:latin typeface="맑은 고딕" panose="020B0503020000020004" pitchFamily="34" charset="-127"/>
                <a:ea typeface="+mn-ea"/>
                <a:cs typeface="Times New Roman" panose="02020603050405020304" pitchFamily="18" charset="0"/>
              </a:rPr>
              <a:t>, tangent</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point</a:t>
            </a:r>
            <a:r>
              <a:rPr lang="ko-KR" altLang="ko-KR" sz="1200" kern="100" dirty="0">
                <a:effectLst/>
                <a:latin typeface="맑은 고딕" panose="020B0503020000020004" pitchFamily="34" charset="-127"/>
                <a:ea typeface="+mn-ea"/>
                <a:cs typeface="Times New Roman" panose="02020603050405020304" pitchFamily="18" charset="0"/>
              </a:rPr>
              <a:t>에서 꺾어서</a:t>
            </a:r>
            <a:r>
              <a:rPr lang="en-US" altLang="ko-KR" sz="1200" kern="100" dirty="0">
                <a:effectLst/>
                <a:latin typeface="맑은 고딕" panose="020B0503020000020004" pitchFamily="34" charset="-127"/>
                <a:ea typeface="+mn-ea"/>
                <a:cs typeface="Times New Roman" panose="02020603050405020304" pitchFamily="18" charset="0"/>
              </a:rPr>
              <a:t> data point</a:t>
            </a:r>
            <a:r>
              <a:rPr lang="ko-KR" altLang="ko-KR" sz="1200" kern="100" dirty="0">
                <a:effectLst/>
                <a:latin typeface="맑은 고딕" panose="020B0503020000020004" pitchFamily="34" charset="-127"/>
                <a:ea typeface="+mn-ea"/>
                <a:cs typeface="Times New Roman" panose="02020603050405020304" pitchFamily="18" charset="0"/>
              </a:rPr>
              <a:t>로 들어오는 미분과 나가는 미분 값을 다르게 줄 수도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이렇게 하면</a:t>
            </a:r>
            <a:r>
              <a:rPr lang="en-US" altLang="ko-KR" sz="1200" kern="100" dirty="0">
                <a:effectLst/>
                <a:latin typeface="맑은 고딕" panose="020B0503020000020004" pitchFamily="34" charset="-127"/>
                <a:ea typeface="+mn-ea"/>
                <a:cs typeface="Times New Roman" panose="02020603050405020304" pitchFamily="18" charset="0"/>
              </a:rPr>
              <a:t> animation path</a:t>
            </a:r>
            <a:r>
              <a:rPr lang="ko-KR" altLang="ko-KR" sz="1200" kern="100" dirty="0">
                <a:effectLst/>
                <a:latin typeface="맑은 고딕" panose="020B0503020000020004" pitchFamily="34" charset="-127"/>
                <a:ea typeface="+mn-ea"/>
                <a:cs typeface="Times New Roman" panose="02020603050405020304" pitchFamily="18" charset="0"/>
              </a:rPr>
              <a:t>는 그 데이터</a:t>
            </a:r>
            <a:r>
              <a:rPr lang="en-US" altLang="ko-KR" sz="1200" kern="100" dirty="0">
                <a:effectLst/>
                <a:latin typeface="맑은 고딕" panose="020B0503020000020004" pitchFamily="34" charset="-127"/>
                <a:ea typeface="+mn-ea"/>
                <a:cs typeface="Times New Roman" panose="02020603050405020304" pitchFamily="18" charset="0"/>
              </a:rPr>
              <a:t> point</a:t>
            </a:r>
            <a:r>
              <a:rPr lang="ko-KR" altLang="ko-KR" sz="1200" kern="100" dirty="0">
                <a:effectLst/>
                <a:latin typeface="맑은 고딕" panose="020B0503020000020004" pitchFamily="34" charset="-127"/>
                <a:ea typeface="+mn-ea"/>
                <a:cs typeface="Times New Roman" panose="02020603050405020304" pitchFamily="18" charset="0"/>
              </a:rPr>
              <a:t>에서 가파르게 코너를 이루면서 변하게 됩니다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With the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spline, all the data points are interpolated very smoothly, and sometimes you can manually adjust the tangent value to create a different effect.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For example, in a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spline like this,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If you edit it like this, the animation path will change like this.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Sometimes you can break the properties of the first order differential and break the tangent at the point to differentiate the differential and the outgoing differential values at the data points. This will cause the animation path to change steeply corners at that data point.</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1214753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Keyframing</a:t>
            </a:r>
            <a:r>
              <a:rPr lang="ko-KR" altLang="en-US" dirty="0"/>
              <a:t>은 가장 좋은 품질의 </a:t>
            </a:r>
            <a:r>
              <a:rPr lang="en-US" altLang="ko-KR" dirty="0"/>
              <a:t>animation</a:t>
            </a:r>
            <a:r>
              <a:rPr lang="ko-KR" altLang="en-US" dirty="0"/>
              <a:t>을 만들 수 있다는 장점이 있습니다만</a:t>
            </a:r>
            <a:r>
              <a:rPr lang="en-US" altLang="ko-KR" dirty="0"/>
              <a:t>, </a:t>
            </a:r>
            <a:r>
              <a:rPr lang="ko-KR" altLang="en-US" dirty="0"/>
              <a:t>직접 작업을 해 주어야 하기 때문에 숙련된 기술이 필요합니다</a:t>
            </a:r>
            <a:r>
              <a:rPr lang="en-US" altLang="ko-KR" dirty="0"/>
              <a:t>. </a:t>
            </a:r>
            <a:r>
              <a:rPr lang="ko-KR" altLang="en-US" dirty="0"/>
              <a:t>수동이 아니고 수학적인 함수나 알고리즘으로 애니메이션을 자동으로 만들어 내는 모든 방법을 통칭하여 </a:t>
            </a:r>
            <a:r>
              <a:rPr lang="en-US" altLang="ko-KR" dirty="0"/>
              <a:t>procedural animation</a:t>
            </a:r>
            <a:r>
              <a:rPr lang="ko-KR" altLang="en-US" dirty="0"/>
              <a:t>이라고 부릅니다</a:t>
            </a:r>
            <a:r>
              <a:rPr lang="en-US" altLang="ko-KR" dirty="0"/>
              <a:t>. </a:t>
            </a:r>
            <a:r>
              <a:rPr lang="ko-KR" altLang="en-US" dirty="0"/>
              <a:t>이 비디오에서 보여주는 여러가지 애니메이션들은 다양한 수학적 함수를 이용하여 </a:t>
            </a:r>
            <a:r>
              <a:rPr lang="en-US" altLang="ko-KR" dirty="0"/>
              <a:t>animation path</a:t>
            </a:r>
            <a:r>
              <a:rPr lang="ko-KR" altLang="en-US" dirty="0" err="1"/>
              <a:t>를</a:t>
            </a:r>
            <a:r>
              <a:rPr lang="ko-KR" altLang="en-US" dirty="0"/>
              <a:t> 만들어 낸 것입니다</a:t>
            </a:r>
            <a:r>
              <a:rPr lang="en-US" altLang="ko-KR" dirty="0"/>
              <a:t>. </a:t>
            </a:r>
          </a:p>
          <a:p>
            <a:endParaRPr lang="en-US" altLang="ko-KR" dirty="0"/>
          </a:p>
          <a:p>
            <a:r>
              <a:rPr lang="en" altLang="ko-KR" dirty="0"/>
              <a:t>Keyframing has the advantage of being able to produce the best quality animation, but it requires skilled skills because you have to work on it yourself. All the ways to automatically create animations with mathematical functions or algorithms, rather than manual, are collectively referred to as procedural animation. The various animations shown in this video are created using various mathematical functions to create the animation path.</a:t>
            </a:r>
            <a:endParaRPr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18098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Keyframing</a:t>
            </a:r>
            <a:r>
              <a:rPr lang="ko-KR" altLang="ko-KR" sz="1200" kern="100" dirty="0">
                <a:effectLst/>
                <a:latin typeface="맑은 고딕" panose="020B0503020000020004" pitchFamily="34" charset="-127"/>
                <a:ea typeface="+mn-ea"/>
                <a:cs typeface="Times New Roman" panose="02020603050405020304" pitchFamily="18" charset="0"/>
              </a:rPr>
              <a:t>은 전통적인</a:t>
            </a:r>
            <a:r>
              <a:rPr lang="en-US" altLang="ko-KR" sz="1200" kern="100" dirty="0">
                <a:effectLst/>
                <a:latin typeface="맑은 고딕" panose="020B0503020000020004" pitchFamily="34" charset="-127"/>
                <a:ea typeface="+mn-ea"/>
                <a:cs typeface="Times New Roman" panose="02020603050405020304" pitchFamily="18" charset="0"/>
              </a:rPr>
              <a:t> animation </a:t>
            </a:r>
            <a:r>
              <a:rPr lang="ko-KR" altLang="ko-KR" sz="1200" kern="100" dirty="0">
                <a:effectLst/>
                <a:latin typeface="맑은 고딕" panose="020B0503020000020004" pitchFamily="34" charset="-127"/>
                <a:ea typeface="+mn-ea"/>
                <a:cs typeface="Times New Roman" panose="02020603050405020304" pitchFamily="18" charset="0"/>
              </a:rPr>
              <a:t>제작 기법이지만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컴퓨터를 이용하면</a:t>
            </a:r>
            <a:r>
              <a:rPr lang="en-US" altLang="ko-KR" sz="1200" kern="100" dirty="0">
                <a:effectLst/>
                <a:latin typeface="맑은 고딕" panose="020B0503020000020004" pitchFamily="34" charset="-127"/>
                <a:ea typeface="+mn-ea"/>
                <a:cs typeface="Times New Roman" panose="02020603050405020304" pitchFamily="18" charset="0"/>
              </a:rPr>
              <a:t> keyframing</a:t>
            </a:r>
            <a:r>
              <a:rPr lang="ko-KR" altLang="ko-KR" sz="1200" kern="100" dirty="0">
                <a:effectLst/>
                <a:latin typeface="맑은 고딕" panose="020B0503020000020004" pitchFamily="34" charset="-127"/>
                <a:ea typeface="+mn-ea"/>
                <a:cs typeface="Times New Roman" panose="02020603050405020304" pitchFamily="18" charset="0"/>
              </a:rPr>
              <a:t>이 훨씬 편리하고 빠르게 구현될 수 있습니다</a:t>
            </a:r>
            <a:r>
              <a:rPr lang="en-US" altLang="ko-KR" sz="1200" kern="100" dirty="0">
                <a:effectLst/>
                <a:latin typeface="맑은 고딕" panose="020B0503020000020004" pitchFamily="34" charset="-127"/>
                <a:ea typeface="+mn-ea"/>
                <a:cs typeface="Times New Roman" panose="02020603050405020304" pitchFamily="18" charset="0"/>
              </a:rPr>
              <a:t>. Keyframing</a:t>
            </a:r>
            <a:r>
              <a:rPr lang="ko-KR" altLang="ko-KR" sz="1200" kern="100" dirty="0">
                <a:effectLst/>
                <a:latin typeface="맑은 고딕" panose="020B0503020000020004" pitchFamily="34" charset="-127"/>
                <a:ea typeface="+mn-ea"/>
                <a:cs typeface="Times New Roman" panose="02020603050405020304" pitchFamily="18" charset="0"/>
              </a:rPr>
              <a:t>은</a:t>
            </a:r>
            <a:r>
              <a:rPr lang="en-US" altLang="ko-KR" sz="1200" kern="100" dirty="0">
                <a:effectLst/>
                <a:latin typeface="맑은 고딕" panose="020B0503020000020004" pitchFamily="34" charset="-127"/>
                <a:ea typeface="+mn-ea"/>
                <a:cs typeface="Times New Roman" panose="02020603050405020304" pitchFamily="18" charset="0"/>
              </a:rPr>
              <a:t> animator</a:t>
            </a:r>
            <a:r>
              <a:rPr lang="ko-KR" altLang="ko-KR" sz="1200" kern="100" dirty="0">
                <a:effectLst/>
                <a:latin typeface="맑은 고딕" panose="020B0503020000020004" pitchFamily="34" charset="-127"/>
                <a:ea typeface="+mn-ea"/>
                <a:cs typeface="Times New Roman" panose="02020603050405020304" pitchFamily="18" charset="0"/>
              </a:rPr>
              <a:t>들이</a:t>
            </a:r>
            <a:r>
              <a:rPr lang="en-US" altLang="ko-KR" sz="1200" kern="100" dirty="0">
                <a:effectLst/>
                <a:latin typeface="맑은 고딕" panose="020B0503020000020004" pitchFamily="34" charset="-127"/>
                <a:ea typeface="+mn-ea"/>
                <a:cs typeface="Times New Roman" panose="02020603050405020304" pitchFamily="18" charset="0"/>
              </a:rPr>
              <a:t> animation</a:t>
            </a:r>
            <a:r>
              <a:rPr lang="ko-KR" altLang="ko-KR" sz="1200" kern="100" dirty="0">
                <a:effectLst/>
                <a:latin typeface="맑은 고딕" panose="020B0503020000020004" pitchFamily="34" charset="-127"/>
                <a:ea typeface="+mn-ea"/>
                <a:cs typeface="Times New Roman" panose="02020603050405020304" pitchFamily="18" charset="0"/>
              </a:rPr>
              <a:t>을 제작하는 가장 직관적인 도구를 제공하고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일단</a:t>
            </a:r>
            <a:r>
              <a:rPr lang="en-US" altLang="ko-KR" sz="1200" kern="100" dirty="0">
                <a:effectLst/>
                <a:latin typeface="맑은 고딕" panose="020B0503020000020004" pitchFamily="34" charset="-127"/>
                <a:ea typeface="+mn-ea"/>
                <a:cs typeface="Times New Roman" panose="02020603050405020304" pitchFamily="18" charset="0"/>
              </a:rPr>
              <a:t>, animator</a:t>
            </a:r>
            <a:r>
              <a:rPr lang="ko-KR" altLang="ko-KR" sz="1200" kern="100" dirty="0">
                <a:effectLst/>
                <a:latin typeface="맑은 고딕" panose="020B0503020000020004" pitchFamily="34" charset="-127"/>
                <a:ea typeface="+mn-ea"/>
                <a:cs typeface="Times New Roman" panose="02020603050405020304" pitchFamily="18" charset="0"/>
              </a:rPr>
              <a:t>들은 적절한</a:t>
            </a:r>
            <a:r>
              <a:rPr lang="en-US" altLang="ko-KR" sz="1200" kern="100" dirty="0">
                <a:effectLst/>
                <a:latin typeface="맑은 고딕" panose="020B0503020000020004" pitchFamily="34" charset="-127"/>
                <a:ea typeface="+mn-ea"/>
                <a:cs typeface="Times New Roman" panose="02020603050405020304" pitchFamily="18" charset="0"/>
              </a:rPr>
              <a:t> timing</a:t>
            </a:r>
            <a:r>
              <a:rPr lang="ko-KR" altLang="ko-KR" sz="1200" kern="100" dirty="0">
                <a:effectLst/>
                <a:latin typeface="맑은 고딕" panose="020B0503020000020004" pitchFamily="34" charset="-127"/>
                <a:ea typeface="+mn-ea"/>
                <a:cs typeface="Times New Roman" panose="02020603050405020304" pitchFamily="18" charset="0"/>
              </a:rPr>
              <a:t>에 적절한</a:t>
            </a:r>
            <a:r>
              <a:rPr lang="en-US" altLang="ko-KR" sz="1200" kern="100" dirty="0">
                <a:effectLst/>
                <a:latin typeface="맑은 고딕" panose="020B0503020000020004" pitchFamily="34" charset="-127"/>
                <a:ea typeface="+mn-ea"/>
                <a:cs typeface="Times New Roman" panose="02020603050405020304" pitchFamily="18" charset="0"/>
              </a:rPr>
              <a:t> pose</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key frame</a:t>
            </a:r>
            <a:r>
              <a:rPr lang="ko-KR" altLang="ko-KR" sz="1200" kern="100" dirty="0">
                <a:effectLst/>
                <a:latin typeface="맑은 고딕" panose="020B0503020000020004" pitchFamily="34" charset="-127"/>
                <a:ea typeface="+mn-ea"/>
                <a:cs typeface="Times New Roman" panose="02020603050405020304" pitchFamily="18" charset="0"/>
              </a:rPr>
              <a:t>들로 제공합니다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그림에서 원 안의 노랑색 캐릭터들이</a:t>
            </a:r>
            <a:r>
              <a:rPr lang="en-US" altLang="ko-KR" sz="1200" kern="100" dirty="0">
                <a:effectLst/>
                <a:latin typeface="맑은 고딕" panose="020B0503020000020004" pitchFamily="34" charset="-127"/>
                <a:ea typeface="+mn-ea"/>
                <a:cs typeface="Times New Roman" panose="02020603050405020304" pitchFamily="18" charset="0"/>
              </a:rPr>
              <a:t> key frame</a:t>
            </a:r>
            <a:r>
              <a:rPr lang="ko-KR" altLang="ko-KR" sz="1200" kern="100" dirty="0">
                <a:effectLst/>
                <a:latin typeface="맑은 고딕" panose="020B0503020000020004" pitchFamily="34" charset="-127"/>
                <a:ea typeface="+mn-ea"/>
                <a:cs typeface="Times New Roman" panose="02020603050405020304" pitchFamily="18" charset="0"/>
              </a:rPr>
              <a:t>들을 나타냅니다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 frame</a:t>
            </a:r>
            <a:r>
              <a:rPr lang="ko-KR" altLang="ko-KR" sz="1200" kern="100" dirty="0">
                <a:effectLst/>
                <a:latin typeface="맑은 고딕" panose="020B0503020000020004" pitchFamily="34" charset="-127"/>
                <a:ea typeface="+mn-ea"/>
                <a:cs typeface="Times New Roman" panose="02020603050405020304" pitchFamily="18" charset="0"/>
              </a:rPr>
              <a:t>들 간의 중간</a:t>
            </a:r>
            <a:r>
              <a:rPr lang="en-US" altLang="ko-KR" sz="1200" kern="100" dirty="0">
                <a:effectLst/>
                <a:latin typeface="맑은 고딕" panose="020B0503020000020004" pitchFamily="34" charset="-127"/>
                <a:ea typeface="+mn-ea"/>
                <a:cs typeface="Times New Roman" panose="02020603050405020304" pitchFamily="18" charset="0"/>
              </a:rPr>
              <a:t> frame</a:t>
            </a:r>
            <a:r>
              <a:rPr lang="ko-KR" altLang="ko-KR" sz="1200" kern="100" dirty="0">
                <a:effectLst/>
                <a:latin typeface="맑은 고딕" panose="020B0503020000020004" pitchFamily="34" charset="-127"/>
                <a:ea typeface="+mn-ea"/>
                <a:cs typeface="Times New Roman" panose="02020603050405020304" pitchFamily="18" charset="0"/>
              </a:rPr>
              <a:t>들의</a:t>
            </a:r>
            <a:r>
              <a:rPr lang="en-US" altLang="ko-KR" sz="1200" kern="100" dirty="0">
                <a:effectLst/>
                <a:latin typeface="맑은 고딕" panose="020B0503020000020004" pitchFamily="34" charset="-127"/>
                <a:ea typeface="+mn-ea"/>
                <a:cs typeface="Times New Roman" panose="02020603050405020304" pitchFamily="18" charset="0"/>
              </a:rPr>
              <a:t> pose</a:t>
            </a:r>
            <a:r>
              <a:rPr lang="ko-KR" altLang="ko-KR" sz="1200" kern="100" dirty="0">
                <a:effectLst/>
                <a:latin typeface="맑은 고딕" panose="020B0503020000020004" pitchFamily="34" charset="-127"/>
                <a:ea typeface="+mn-ea"/>
                <a:cs typeface="Times New Roman" panose="02020603050405020304" pitchFamily="18" charset="0"/>
              </a:rPr>
              <a:t>들은 컴퓨터가</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을 통해 계산해 냅니다</a:t>
            </a:r>
            <a:r>
              <a:rPr lang="en-US" altLang="ko-KR" sz="1200" kern="100" dirty="0">
                <a:effectLst/>
                <a:latin typeface="맑은 고딕" panose="020B0503020000020004" pitchFamily="34" charset="-127"/>
                <a:ea typeface="+mn-ea"/>
                <a:cs typeface="Times New Roman" panose="02020603050405020304" pitchFamily="18" charset="0"/>
              </a:rPr>
              <a:t>. Computer </a:t>
            </a:r>
            <a:r>
              <a:rPr lang="ko-KR" altLang="ko-KR" sz="1200" kern="100" dirty="0">
                <a:effectLst/>
                <a:latin typeface="맑은 고딕" panose="020B0503020000020004" pitchFamily="34" charset="-127"/>
                <a:ea typeface="+mn-ea"/>
                <a:cs typeface="Times New Roman" panose="02020603050405020304" pitchFamily="18" charset="0"/>
              </a:rPr>
              <a:t>기술이 없을 때는 이 중간</a:t>
            </a:r>
            <a:r>
              <a:rPr lang="en-US" altLang="ko-KR" sz="1200" kern="100" dirty="0">
                <a:effectLst/>
                <a:latin typeface="맑은 고딕" panose="020B0503020000020004" pitchFamily="34" charset="-127"/>
                <a:ea typeface="+mn-ea"/>
                <a:cs typeface="Times New Roman" panose="02020603050405020304" pitchFamily="18" charset="0"/>
              </a:rPr>
              <a:t> frame </a:t>
            </a:r>
            <a:r>
              <a:rPr lang="ko-KR" altLang="ko-KR" sz="1200" kern="100" dirty="0">
                <a:effectLst/>
                <a:latin typeface="맑은 고딕" panose="020B0503020000020004" pitchFamily="34" charset="-127"/>
                <a:ea typeface="+mn-ea"/>
                <a:cs typeface="Times New Roman" panose="02020603050405020304" pitchFamily="18" charset="0"/>
              </a:rPr>
              <a:t>들도 모두 사람이 손으로 그려야 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그것은 매우 숙련된 기술과 긴 시간을 필요로 하는 작업이었으나</a:t>
            </a:r>
            <a:r>
              <a:rPr lang="en-US" altLang="ko-KR" sz="1200" kern="100" dirty="0">
                <a:effectLst/>
                <a:latin typeface="맑은 고딕" panose="020B0503020000020004" pitchFamily="34" charset="-127"/>
                <a:ea typeface="+mn-ea"/>
                <a:cs typeface="Times New Roman" panose="02020603050405020304" pitchFamily="18" charset="0"/>
              </a:rPr>
              <a:t>, computer animation</a:t>
            </a:r>
            <a:r>
              <a:rPr lang="ko-KR" altLang="ko-KR" sz="1200" kern="100" dirty="0">
                <a:effectLst/>
                <a:latin typeface="맑은 고딕" panose="020B0503020000020004" pitchFamily="34" charset="-127"/>
                <a:ea typeface="+mn-ea"/>
                <a:cs typeface="Times New Roman" panose="02020603050405020304" pitchFamily="18" charset="0"/>
              </a:rPr>
              <a:t>이 등장하면서 이 작업은 어렵지 않게 되었습니다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Keyframing is a traditional animation production technique, but with a computer, keyframing can be implemented much more conveniently and quickly. Keyframing provides the most intuitive tools for animators to create animations.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First, animators provide key frames with appropriate pose for the right timing. In the figure, the yellow characters in the circle represent the key frames.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pose of the intermediate frames between the key frames is calculated by the computer through interpolation. In the absence of computer technology, all of these intermediate frames had to be hand drawn by humans. It was a very skillful and time-consuming task, but with the advent of computer animation, this task was not difficult.</a:t>
            </a:r>
            <a:endParaRPr lang="ko-KR" altLang="ko-KR" sz="1200" kern="100" dirty="0">
              <a:effectLst/>
              <a:latin typeface="맑은 고딕" panose="020B0503020000020004" pitchFamily="34" charset="-127"/>
              <a:ea typeface="+mn-ea"/>
              <a:cs typeface="Times New Roman" panose="02020603050405020304" pitchFamily="18" charset="0"/>
            </a:endParaRPr>
          </a:p>
          <a:p>
            <a:endParaRPr lang="en-US" altLang="ko-KR"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047301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비디오는 </a:t>
            </a:r>
            <a:r>
              <a:rPr kumimoji="1" lang="en" altLang="ko-KR" dirty="0"/>
              <a:t>Unity3D </a:t>
            </a:r>
            <a:r>
              <a:rPr kumimoji="1" lang="ko-KR" altLang="en-US" dirty="0"/>
              <a:t>게임 엔진에서 </a:t>
            </a:r>
            <a:r>
              <a:rPr kumimoji="1" lang="en" altLang="ko-KR" dirty="0"/>
              <a:t>key frame</a:t>
            </a:r>
            <a:r>
              <a:rPr kumimoji="1" lang="ko-KR" altLang="en-US" dirty="0"/>
              <a:t>들을 지정하고 애니메이션을 만들어 내는 과정을 보여주고 있습니다</a:t>
            </a:r>
            <a:r>
              <a:rPr kumimoji="1" lang="en-US" altLang="ko-KR" dirty="0"/>
              <a:t>. </a:t>
            </a:r>
          </a:p>
          <a:p>
            <a:endParaRPr kumimoji="1" lang="en-US" altLang="ko-KR" dirty="0"/>
          </a:p>
          <a:p>
            <a:r>
              <a:rPr kumimoji="1" lang="en" altLang="ko-KR" dirty="0"/>
              <a:t>This video shows how to specify key frames in the Unity3D game engine and to animate the sphere.</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108700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Keyframing</a:t>
            </a:r>
            <a:r>
              <a:rPr lang="ko-KR" altLang="ko-KR" sz="1200" kern="100" dirty="0">
                <a:effectLst/>
                <a:latin typeface="맑은 고딕" panose="020B0503020000020004" pitchFamily="34" charset="-127"/>
                <a:ea typeface="+mn-ea"/>
                <a:cs typeface="Times New Roman" panose="02020603050405020304" pitchFamily="18" charset="0"/>
              </a:rPr>
              <a:t>을 통해</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a:effectLst/>
                <a:latin typeface="맑은 고딕" panose="020B0503020000020004" pitchFamily="34" charset="-127"/>
                <a:ea typeface="+mn-ea"/>
                <a:cs typeface="Times New Roman" panose="02020603050405020304" pitchFamily="18" charset="0"/>
              </a:rPr>
              <a:t>할 수 있는 데이터는 위치 데이터 뿐만이 아닙니다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데이터들을 흔히</a:t>
            </a:r>
            <a:r>
              <a:rPr lang="en-US" altLang="ko-KR" sz="1200" kern="100" dirty="0">
                <a:effectLst/>
                <a:latin typeface="맑은 고딕" panose="020B0503020000020004" pitchFamily="34" charset="-127"/>
                <a:ea typeface="+mn-ea"/>
                <a:cs typeface="Times New Roman" panose="02020603050405020304" pitchFamily="18" charset="0"/>
              </a:rPr>
              <a:t> feature, parameter </a:t>
            </a:r>
            <a:r>
              <a:rPr lang="ko-KR" altLang="ko-KR" sz="1200" kern="100" dirty="0">
                <a:effectLst/>
                <a:latin typeface="맑은 고딕" panose="020B0503020000020004" pitchFamily="34" charset="-127"/>
                <a:ea typeface="+mn-ea"/>
                <a:cs typeface="Times New Roman" panose="02020603050405020304" pitchFamily="18" charset="0"/>
              </a:rPr>
              <a:t>또는</a:t>
            </a:r>
            <a:r>
              <a:rPr lang="en-US" altLang="ko-KR" sz="1200" kern="100" dirty="0">
                <a:effectLst/>
                <a:latin typeface="맑은 고딕" panose="020B0503020000020004" pitchFamily="34" charset="-127"/>
                <a:ea typeface="+mn-ea"/>
                <a:cs typeface="Times New Roman" panose="02020603050405020304" pitchFamily="18" charset="0"/>
              </a:rPr>
              <a:t> channel </a:t>
            </a:r>
            <a:r>
              <a:rPr lang="ko-KR" altLang="ko-KR" sz="1200" kern="100" dirty="0">
                <a:effectLst/>
                <a:latin typeface="맑은 고딕" panose="020B0503020000020004" pitchFamily="34" charset="-127"/>
                <a:ea typeface="+mn-ea"/>
                <a:cs typeface="Times New Roman" panose="02020603050405020304" pitchFamily="18" charset="0"/>
              </a:rPr>
              <a:t>이라 부릅니다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가장 쉽게 생각할 수 있는 데이터는</a:t>
            </a:r>
            <a:r>
              <a:rPr lang="en-US" altLang="ko-KR" sz="1200" kern="100" dirty="0">
                <a:effectLst/>
                <a:latin typeface="맑은 고딕" panose="020B0503020000020004" pitchFamily="34" charset="-127"/>
                <a:ea typeface="+mn-ea"/>
                <a:cs typeface="Times New Roman" panose="02020603050405020304" pitchFamily="18" charset="0"/>
              </a:rPr>
              <a:t> moving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position </a:t>
            </a:r>
            <a:r>
              <a:rPr lang="ko-KR" altLang="ko-KR" sz="1200" kern="100" dirty="0">
                <a:effectLst/>
                <a:latin typeface="맑은 고딕" panose="020B0503020000020004" pitchFamily="34" charset="-127"/>
                <a:ea typeface="+mn-ea"/>
                <a:cs typeface="Times New Roman" panose="02020603050405020304" pitchFamily="18" charset="0"/>
              </a:rPr>
              <a:t>데이터 입니다</a:t>
            </a:r>
            <a:r>
              <a:rPr lang="en-US" altLang="ko-KR" sz="1200" kern="100" dirty="0">
                <a:effectLst/>
                <a:latin typeface="맑은 고딕" panose="020B0503020000020004" pitchFamily="34" charset="-127"/>
                <a:ea typeface="+mn-ea"/>
                <a:cs typeface="Times New Roman" panose="02020603050405020304" pitchFamily="18" charset="0"/>
              </a:rPr>
              <a:t>. 3D</a:t>
            </a:r>
            <a:r>
              <a:rPr lang="ko-KR" altLang="ko-KR" sz="1200" kern="100" dirty="0">
                <a:effectLst/>
                <a:latin typeface="맑은 고딕" panose="020B0503020000020004" pitchFamily="34" charset="-127"/>
                <a:ea typeface="+mn-ea"/>
                <a:cs typeface="Times New Roman" panose="02020603050405020304" pitchFamily="18" charset="0"/>
              </a:rPr>
              <a:t>에서</a:t>
            </a:r>
            <a:r>
              <a:rPr lang="en-US" altLang="ko-KR" sz="1200" kern="100" dirty="0">
                <a:effectLst/>
                <a:latin typeface="맑은 고딕" panose="020B0503020000020004" pitchFamily="34" charset="-127"/>
                <a:ea typeface="+mn-ea"/>
                <a:cs typeface="Times New Roman" panose="02020603050405020304" pitchFamily="18" charset="0"/>
              </a:rPr>
              <a:t> position</a:t>
            </a:r>
            <a:r>
              <a:rPr lang="ko-KR" altLang="ko-KR" sz="1200" kern="100" dirty="0">
                <a:effectLst/>
                <a:latin typeface="맑은 고딕" panose="020B0503020000020004" pitchFamily="34" charset="-127"/>
                <a:ea typeface="+mn-ea"/>
                <a:cs typeface="Times New Roman" panose="02020603050405020304" pitchFamily="18" charset="0"/>
              </a:rPr>
              <a:t>은</a:t>
            </a:r>
            <a:r>
              <a:rPr lang="en-US" altLang="ko-KR" sz="1200" kern="100" dirty="0">
                <a:effectLst/>
                <a:latin typeface="맑은 고딕" panose="020B0503020000020004" pitchFamily="34" charset="-127"/>
                <a:ea typeface="+mn-ea"/>
                <a:cs typeface="Times New Roman" panose="02020603050405020304" pitchFamily="18" charset="0"/>
              </a:rPr>
              <a:t> x, y, z</a:t>
            </a:r>
            <a:r>
              <a:rPr lang="ko-KR" altLang="ko-KR" sz="1200" kern="100" dirty="0">
                <a:effectLst/>
                <a:latin typeface="맑은 고딕" panose="020B0503020000020004" pitchFamily="34" charset="-127"/>
                <a:ea typeface="+mn-ea"/>
                <a:cs typeface="Times New Roman" panose="02020603050405020304" pitchFamily="18" charset="0"/>
              </a:rPr>
              <a:t>의 세개의</a:t>
            </a:r>
            <a:r>
              <a:rPr lang="en-US" altLang="ko-KR" sz="1200" kern="100" dirty="0">
                <a:effectLst/>
                <a:latin typeface="맑은 고딕" panose="020B0503020000020004" pitchFamily="34" charset="-127"/>
                <a:ea typeface="+mn-ea"/>
                <a:cs typeface="Times New Roman" panose="02020603050405020304" pitchFamily="18" charset="0"/>
              </a:rPr>
              <a:t> channel</a:t>
            </a:r>
            <a:r>
              <a:rPr lang="ko-KR" altLang="ko-KR" sz="1200" kern="100" dirty="0">
                <a:effectLst/>
                <a:latin typeface="맑은 고딕" panose="020B0503020000020004" pitchFamily="34" charset="-127"/>
                <a:ea typeface="+mn-ea"/>
                <a:cs typeface="Times New Roman" panose="02020603050405020304" pitchFamily="18" charset="0"/>
              </a:rPr>
              <a:t>을 가지고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Position </a:t>
            </a:r>
            <a:r>
              <a:rPr lang="ko-KR" altLang="ko-KR" sz="1200" kern="100" dirty="0">
                <a:effectLst/>
                <a:latin typeface="맑은 고딕" panose="020B0503020000020004" pitchFamily="34" charset="-127"/>
                <a:ea typeface="+mn-ea"/>
                <a:cs typeface="Times New Roman" panose="02020603050405020304" pitchFamily="18" charset="0"/>
              </a:rPr>
              <a:t>뿐만 아니라</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orientation (</a:t>
            </a:r>
            <a:r>
              <a:rPr lang="ko-KR" altLang="ko-KR" sz="1200" kern="100" dirty="0">
                <a:effectLst/>
                <a:latin typeface="맑은 고딕" panose="020B0503020000020004" pitchFamily="34" charset="-127"/>
                <a:ea typeface="+mn-ea"/>
                <a:cs typeface="Times New Roman" panose="02020603050405020304" pitchFamily="18" charset="0"/>
              </a:rPr>
              <a:t>혹은</a:t>
            </a:r>
            <a:r>
              <a:rPr lang="en-US" altLang="ko-KR" sz="1200" kern="100" dirty="0">
                <a:effectLst/>
                <a:latin typeface="맑은 고딕" panose="020B0503020000020004" pitchFamily="34" charset="-127"/>
                <a:ea typeface="+mn-ea"/>
                <a:cs typeface="Times New Roman" panose="02020603050405020304" pitchFamily="18" charset="0"/>
              </a:rPr>
              <a:t> rotation) </a:t>
            </a:r>
            <a:r>
              <a:rPr lang="ko-KR" altLang="ko-KR" sz="1200" kern="100" dirty="0">
                <a:effectLst/>
                <a:latin typeface="맑은 고딕" panose="020B0503020000020004" pitchFamily="34" charset="-127"/>
                <a:ea typeface="+mn-ea"/>
                <a:cs typeface="Times New Roman" panose="02020603050405020304" pitchFamily="18" charset="0"/>
              </a:rPr>
              <a:t>도</a:t>
            </a:r>
            <a:r>
              <a:rPr lang="en-US" altLang="ko-KR" sz="1200" kern="100" dirty="0">
                <a:effectLst/>
                <a:latin typeface="맑은 고딕" panose="020B0503020000020004" pitchFamily="34" charset="-127"/>
                <a:ea typeface="+mn-ea"/>
                <a:cs typeface="Times New Roman" panose="02020603050405020304" pitchFamily="18" charset="0"/>
              </a:rPr>
              <a:t> keyframing</a:t>
            </a:r>
            <a:r>
              <a:rPr lang="ko-KR" altLang="ko-KR" sz="1200" kern="100" dirty="0">
                <a:effectLst/>
                <a:latin typeface="맑은 고딕" panose="020B0503020000020004" pitchFamily="34" charset="-127"/>
                <a:ea typeface="+mn-ea"/>
                <a:cs typeface="Times New Roman" panose="02020603050405020304" pitchFamily="18" charset="0"/>
              </a:rPr>
              <a:t>할 수 있습니다</a:t>
            </a:r>
            <a:r>
              <a:rPr lang="en-US" altLang="ko-KR" sz="1200" kern="100" dirty="0">
                <a:effectLst/>
                <a:latin typeface="맑은 고딕" panose="020B0503020000020004" pitchFamily="34" charset="-127"/>
                <a:ea typeface="+mn-ea"/>
                <a:cs typeface="Times New Roman" panose="02020603050405020304" pitchFamily="18" charset="0"/>
              </a:rPr>
              <a:t>. x, y, z</a:t>
            </a:r>
            <a:r>
              <a:rPr lang="ko-KR" altLang="ko-KR" sz="1200" kern="100" dirty="0">
                <a:effectLst/>
                <a:latin typeface="맑은 고딕" panose="020B0503020000020004" pitchFamily="34" charset="-127"/>
                <a:ea typeface="+mn-ea"/>
                <a:cs typeface="Times New Roman" panose="02020603050405020304" pitchFamily="18" charset="0"/>
              </a:rPr>
              <a:t>축에 관한</a:t>
            </a:r>
            <a:r>
              <a:rPr lang="en-US" altLang="ko-KR" sz="1200" kern="100" dirty="0">
                <a:effectLst/>
                <a:latin typeface="맑은 고딕" panose="020B0503020000020004" pitchFamily="34" charset="-127"/>
                <a:ea typeface="+mn-ea"/>
                <a:cs typeface="Times New Roman" panose="02020603050405020304" pitchFamily="18" charset="0"/>
              </a:rPr>
              <a:t> rotation</a:t>
            </a:r>
            <a:r>
              <a:rPr lang="ko-KR" altLang="ko-KR" sz="1200" kern="100" dirty="0">
                <a:effectLst/>
                <a:latin typeface="맑은 고딕" panose="020B0503020000020004" pitchFamily="34" charset="-127"/>
                <a:ea typeface="+mn-ea"/>
                <a:cs typeface="Times New Roman" panose="02020603050405020304" pitchFamily="18" charset="0"/>
              </a:rPr>
              <a:t>을 생각하면</a:t>
            </a:r>
            <a:r>
              <a:rPr lang="en-US" altLang="ko-KR" sz="1200" kern="100" dirty="0">
                <a:effectLst/>
                <a:latin typeface="맑은 고딕" panose="020B0503020000020004" pitchFamily="34" charset="-127"/>
                <a:ea typeface="+mn-ea"/>
                <a:cs typeface="Times New Roman" panose="02020603050405020304" pitchFamily="18" charset="0"/>
              </a:rPr>
              <a:t> orientation</a:t>
            </a:r>
            <a:r>
              <a:rPr lang="ko-KR" altLang="ko-KR" sz="1200" kern="100" dirty="0">
                <a:effectLst/>
                <a:latin typeface="맑은 고딕" panose="020B0503020000020004" pitchFamily="34" charset="-127"/>
                <a:ea typeface="+mn-ea"/>
                <a:cs typeface="Times New Roman" panose="02020603050405020304" pitchFamily="18" charset="0"/>
              </a:rPr>
              <a:t>도 세개의</a:t>
            </a:r>
            <a:r>
              <a:rPr lang="en-US" altLang="ko-KR" sz="1200" kern="100" dirty="0">
                <a:effectLst/>
                <a:latin typeface="맑은 고딕" panose="020B0503020000020004" pitchFamily="34" charset="-127"/>
                <a:ea typeface="+mn-ea"/>
                <a:cs typeface="Times New Roman" panose="02020603050405020304" pitchFamily="18" charset="0"/>
              </a:rPr>
              <a:t> channel</a:t>
            </a:r>
            <a:r>
              <a:rPr lang="ko-KR" altLang="ko-KR" sz="1200" kern="100" dirty="0">
                <a:effectLst/>
                <a:latin typeface="맑은 고딕" panose="020B0503020000020004" pitchFamily="34" charset="-127"/>
                <a:ea typeface="+mn-ea"/>
                <a:cs typeface="Times New Roman" panose="02020603050405020304" pitchFamily="18" charset="0"/>
              </a:rPr>
              <a:t>을 가집니다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a:effectLst/>
                <a:latin typeface="맑은 고딕" panose="020B0503020000020004" pitchFamily="34" charset="-127"/>
                <a:ea typeface="+mn-ea"/>
                <a:cs typeface="Times New Roman" panose="02020603050405020304" pitchFamily="18" charset="0"/>
              </a:rPr>
              <a:t>도</a:t>
            </a:r>
            <a:r>
              <a:rPr lang="en-US" altLang="ko-KR" sz="1200" kern="100" dirty="0">
                <a:effectLst/>
                <a:latin typeface="맑은 고딕" panose="020B0503020000020004" pitchFamily="34" charset="-127"/>
                <a:ea typeface="+mn-ea"/>
                <a:cs typeface="Times New Roman" panose="02020603050405020304" pitchFamily="18" charset="0"/>
              </a:rPr>
              <a:t> keyframing</a:t>
            </a:r>
            <a:r>
              <a:rPr lang="ko-KR" altLang="ko-KR" sz="1200" kern="100" dirty="0">
                <a:effectLst/>
                <a:latin typeface="맑은 고딕" panose="020B0503020000020004" pitchFamily="34" charset="-127"/>
                <a:ea typeface="+mn-ea"/>
                <a:cs typeface="Times New Roman" panose="02020603050405020304" pitchFamily="18" charset="0"/>
              </a:rPr>
              <a:t>하면</a:t>
            </a:r>
            <a:r>
              <a:rPr lang="en-US" altLang="ko-KR" sz="1200" kern="100" dirty="0">
                <a:effectLst/>
                <a:latin typeface="맑은 고딕" panose="020B0503020000020004" pitchFamily="34" charset="-127"/>
                <a:ea typeface="+mn-ea"/>
                <a:cs typeface="Times New Roman" panose="02020603050405020304" pitchFamily="18" charset="0"/>
              </a:rPr>
              <a:t> color</a:t>
            </a:r>
            <a:r>
              <a:rPr lang="ko-KR" altLang="ko-KR" sz="1200" kern="100" dirty="0" err="1">
                <a:effectLst/>
                <a:latin typeface="맑은 고딕" panose="020B0503020000020004" pitchFamily="34" charset="-127"/>
                <a:ea typeface="+mn-ea"/>
                <a:cs typeface="Times New Roman" panose="02020603050405020304" pitchFamily="18" charset="0"/>
              </a:rPr>
              <a:t>를</a:t>
            </a:r>
            <a:r>
              <a:rPr lang="en-US" altLang="ko-KR" sz="1200" kern="100" dirty="0">
                <a:effectLst/>
                <a:latin typeface="맑은 고딕" panose="020B0503020000020004" pitchFamily="34" charset="-127"/>
                <a:ea typeface="+mn-ea"/>
                <a:cs typeface="Times New Roman" panose="02020603050405020304" pitchFamily="18" charset="0"/>
              </a:rPr>
              <a:t> smooth</a:t>
            </a:r>
            <a:r>
              <a:rPr lang="ko-KR" altLang="ko-KR" sz="1200" kern="100" dirty="0">
                <a:effectLst/>
                <a:latin typeface="맑은 고딕" panose="020B0503020000020004" pitchFamily="34" charset="-127"/>
                <a:ea typeface="+mn-ea"/>
                <a:cs typeface="Times New Roman" panose="02020603050405020304" pitchFamily="18" charset="0"/>
              </a:rPr>
              <a:t>하게 변경할 수 있게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외에도</a:t>
            </a:r>
            <a:r>
              <a:rPr lang="en-US" altLang="ko-KR" sz="1200" kern="100" dirty="0">
                <a:effectLst/>
                <a:latin typeface="맑은 고딕" panose="020B0503020000020004" pitchFamily="34" charset="-127"/>
                <a:ea typeface="+mn-ea"/>
                <a:cs typeface="Times New Roman" panose="02020603050405020304" pitchFamily="18" charset="0"/>
              </a:rPr>
              <a:t> object</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scale, camera position</a:t>
            </a:r>
            <a:r>
              <a:rPr lang="ko-KR" altLang="ko-KR" sz="1200" kern="100" dirty="0">
                <a:effectLst/>
                <a:latin typeface="맑은 고딕" panose="020B0503020000020004" pitchFamily="34" charset="-127"/>
                <a:ea typeface="+mn-ea"/>
                <a:cs typeface="Times New Roman" panose="02020603050405020304" pitchFamily="18" charset="0"/>
              </a:rPr>
              <a:t>과</a:t>
            </a:r>
            <a:r>
              <a:rPr lang="en-US" altLang="ko-KR" sz="1200" kern="100" dirty="0">
                <a:effectLst/>
                <a:latin typeface="맑은 고딕" panose="020B0503020000020004" pitchFamily="34" charset="-127"/>
                <a:ea typeface="+mn-ea"/>
                <a:cs typeface="Times New Roman" panose="02020603050405020304" pitchFamily="18" charset="0"/>
              </a:rPr>
              <a:t> orientation, light source</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intensity</a:t>
            </a:r>
            <a:r>
              <a:rPr lang="ko-KR" altLang="ko-KR" sz="1200" kern="100" dirty="0">
                <a:effectLst/>
                <a:latin typeface="맑은 고딕" panose="020B0503020000020004" pitchFamily="34" charset="-127"/>
                <a:ea typeface="+mn-ea"/>
                <a:cs typeface="Times New Roman" panose="02020603050405020304" pitchFamily="18" charset="0"/>
              </a:rPr>
              <a:t>등 많은 데이터를</a:t>
            </a:r>
            <a:r>
              <a:rPr lang="en-US" altLang="ko-KR" sz="1200" kern="100" dirty="0">
                <a:effectLst/>
                <a:latin typeface="맑은 고딕" panose="020B0503020000020004" pitchFamily="34" charset="-127"/>
                <a:ea typeface="+mn-ea"/>
                <a:cs typeface="Times New Roman" panose="02020603050405020304" pitchFamily="18" charset="0"/>
              </a:rPr>
              <a:t> keyframing</a:t>
            </a:r>
            <a:r>
              <a:rPr lang="ko-KR" altLang="ko-KR" sz="1200" kern="100" dirty="0">
                <a:effectLst/>
                <a:latin typeface="맑은 고딕" panose="020B0503020000020004" pitchFamily="34" charset="-127"/>
                <a:ea typeface="+mn-ea"/>
                <a:cs typeface="Times New Roman" panose="02020603050405020304" pitchFamily="18" charset="0"/>
              </a:rPr>
              <a:t>할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a:t>
            </a:r>
            <a:r>
              <a:rPr lang="en-US" altLang="ko-KR" sz="1200" kern="100" dirty="0">
                <a:effectLst/>
                <a:latin typeface="맑은 고딕" panose="020B0503020000020004" pitchFamily="34" charset="-127"/>
                <a:ea typeface="+mn-ea"/>
                <a:cs typeface="Times New Roman" panose="02020603050405020304" pitchFamily="18" charset="0"/>
              </a:rPr>
              <a:t> table</a:t>
            </a:r>
            <a:r>
              <a:rPr lang="ko-KR" altLang="ko-KR" sz="1200" kern="100" dirty="0">
                <a:effectLst/>
                <a:latin typeface="맑은 고딕" panose="020B0503020000020004" pitchFamily="34" charset="-127"/>
                <a:ea typeface="+mn-ea"/>
                <a:cs typeface="Times New Roman" panose="02020603050405020304" pitchFamily="18" charset="0"/>
              </a:rPr>
              <a:t>은 어떤</a:t>
            </a:r>
            <a:r>
              <a:rPr lang="en-US" altLang="ko-KR" sz="1200" kern="100" dirty="0">
                <a:effectLst/>
                <a:latin typeface="맑은 고딕" panose="020B0503020000020004" pitchFamily="34" charset="-127"/>
                <a:ea typeface="+mn-ea"/>
                <a:cs typeface="Times New Roman" panose="02020603050405020304" pitchFamily="18" charset="0"/>
              </a:rPr>
              <a:t> animation system</a:t>
            </a:r>
            <a:r>
              <a:rPr lang="ko-KR" altLang="ko-KR" sz="1200" kern="100" dirty="0">
                <a:effectLst/>
                <a:latin typeface="맑은 고딕" panose="020B0503020000020004" pitchFamily="34" charset="-127"/>
                <a:ea typeface="+mn-ea"/>
                <a:cs typeface="Times New Roman" panose="02020603050405020304" pitchFamily="18" charset="0"/>
              </a:rPr>
              <a:t>의</a:t>
            </a:r>
            <a:r>
              <a:rPr lang="en-US" altLang="ko-KR" sz="1200" kern="100" dirty="0">
                <a:effectLst/>
                <a:latin typeface="맑은 고딕" panose="020B0503020000020004" pitchFamily="34" charset="-127"/>
                <a:ea typeface="+mn-ea"/>
                <a:cs typeface="Times New Roman" panose="02020603050405020304" pitchFamily="18" charset="0"/>
              </a:rPr>
              <a:t> keyframing system</a:t>
            </a:r>
            <a:r>
              <a:rPr lang="ko-KR" altLang="ko-KR" sz="1200" kern="100" dirty="0">
                <a:effectLst/>
                <a:latin typeface="맑은 고딕" panose="020B0503020000020004" pitchFamily="34" charset="-127"/>
                <a:ea typeface="+mn-ea"/>
                <a:cs typeface="Times New Roman" panose="02020603050405020304" pitchFamily="18" charset="0"/>
              </a:rPr>
              <a:t>을 보여주고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각</a:t>
            </a:r>
            <a:r>
              <a:rPr lang="en-US" altLang="ko-KR" sz="1200" kern="100" dirty="0">
                <a:effectLst/>
                <a:latin typeface="맑은 고딕" panose="020B0503020000020004" pitchFamily="34" charset="-127"/>
                <a:ea typeface="+mn-ea"/>
                <a:cs typeface="Times New Roman" panose="02020603050405020304" pitchFamily="18" charset="0"/>
              </a:rPr>
              <a:t> row</a:t>
            </a:r>
            <a:r>
              <a:rPr lang="ko-KR" altLang="ko-KR" sz="1200" kern="100" dirty="0">
                <a:effectLst/>
                <a:latin typeface="맑은 고딕" panose="020B0503020000020004" pitchFamily="34" charset="-127"/>
                <a:ea typeface="+mn-ea"/>
                <a:cs typeface="Times New Roman" panose="02020603050405020304" pitchFamily="18" charset="0"/>
              </a:rPr>
              <a:t>는 서로 다른</a:t>
            </a:r>
            <a:r>
              <a:rPr lang="en-US" altLang="ko-KR" sz="1200" kern="100" dirty="0">
                <a:effectLst/>
                <a:latin typeface="맑은 고딕" panose="020B0503020000020004" pitchFamily="34" charset="-127"/>
                <a:ea typeface="+mn-ea"/>
                <a:cs typeface="Times New Roman" panose="02020603050405020304" pitchFamily="18" charset="0"/>
              </a:rPr>
              <a:t> channel</a:t>
            </a:r>
            <a:r>
              <a:rPr lang="ko-KR" altLang="ko-KR" sz="1200" kern="100" dirty="0">
                <a:effectLst/>
                <a:latin typeface="맑은 고딕" panose="020B0503020000020004" pitchFamily="34" charset="-127"/>
                <a:ea typeface="+mn-ea"/>
                <a:cs typeface="Times New Roman" panose="02020603050405020304" pitchFamily="18" charset="0"/>
              </a:rPr>
              <a:t>들이고</a:t>
            </a:r>
            <a:r>
              <a:rPr lang="en-US" altLang="ko-KR" sz="1200" kern="100" dirty="0">
                <a:effectLst/>
                <a:latin typeface="맑은 고딕" panose="020B0503020000020004" pitchFamily="34" charset="-127"/>
                <a:ea typeface="+mn-ea"/>
                <a:cs typeface="Times New Roman" panose="02020603050405020304" pitchFamily="18" charset="0"/>
              </a:rPr>
              <a:t>, column</a:t>
            </a:r>
            <a:r>
              <a:rPr lang="ko-KR" altLang="ko-KR" sz="1200" kern="100" dirty="0">
                <a:effectLst/>
                <a:latin typeface="맑은 고딕" panose="020B0503020000020004" pitchFamily="34" charset="-127"/>
                <a:ea typeface="+mn-ea"/>
                <a:cs typeface="Times New Roman" panose="02020603050405020304" pitchFamily="18" charset="0"/>
              </a:rPr>
              <a:t>은</a:t>
            </a:r>
            <a:r>
              <a:rPr lang="en-US" altLang="ko-KR" sz="1200" kern="100" dirty="0">
                <a:effectLst/>
                <a:latin typeface="맑은 고딕" panose="020B0503020000020004" pitchFamily="34" charset="-127"/>
                <a:ea typeface="+mn-ea"/>
                <a:cs typeface="Times New Roman" panose="02020603050405020304" pitchFamily="18" charset="0"/>
              </a:rPr>
              <a:t> frame</a:t>
            </a:r>
            <a:r>
              <a:rPr lang="ko-KR" altLang="ko-KR" sz="1200" kern="100" dirty="0">
                <a:effectLst/>
                <a:latin typeface="맑은 고딕" panose="020B0503020000020004" pitchFamily="34" charset="-127"/>
                <a:ea typeface="+mn-ea"/>
                <a:cs typeface="Times New Roman" panose="02020603050405020304" pitchFamily="18" charset="0"/>
              </a:rPr>
              <a:t>들을 나타냅니다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검은 점이 그려져 있는 곳에는</a:t>
            </a:r>
            <a:r>
              <a:rPr lang="en-US" altLang="ko-KR" sz="1200" kern="100" dirty="0">
                <a:effectLst/>
                <a:latin typeface="맑은 고딕" panose="020B0503020000020004" pitchFamily="34" charset="-127"/>
                <a:ea typeface="+mn-ea"/>
                <a:cs typeface="Times New Roman" panose="02020603050405020304" pitchFamily="18" charset="0"/>
              </a:rPr>
              <a:t> key frame data</a:t>
            </a:r>
            <a:r>
              <a:rPr lang="ko-KR" altLang="ko-KR" sz="1200" kern="100" dirty="0">
                <a:effectLst/>
                <a:latin typeface="맑은 고딕" panose="020B0503020000020004" pitchFamily="34" charset="-127"/>
                <a:ea typeface="+mn-ea"/>
                <a:cs typeface="Times New Roman" panose="02020603050405020304" pitchFamily="18" charset="0"/>
              </a:rPr>
              <a:t>가 들어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나머지 중간</a:t>
            </a:r>
            <a:r>
              <a:rPr lang="en-US" altLang="ko-KR" sz="1200" kern="100" dirty="0">
                <a:effectLst/>
                <a:latin typeface="맑은 고딕" panose="020B0503020000020004" pitchFamily="34" charset="-127"/>
                <a:ea typeface="+mn-ea"/>
                <a:cs typeface="Times New Roman" panose="02020603050405020304" pitchFamily="18" charset="0"/>
              </a:rPr>
              <a:t> frame</a:t>
            </a:r>
            <a:r>
              <a:rPr lang="ko-KR" altLang="ko-KR" sz="1200" kern="100" dirty="0">
                <a:effectLst/>
                <a:latin typeface="맑은 고딕" panose="020B0503020000020004" pitchFamily="34" charset="-127"/>
                <a:ea typeface="+mn-ea"/>
                <a:cs typeface="Times New Roman" panose="02020603050405020304" pitchFamily="18" charset="0"/>
              </a:rPr>
              <a:t>을 위한</a:t>
            </a:r>
            <a:r>
              <a:rPr lang="en-US" altLang="ko-KR" sz="1200" kern="100" dirty="0">
                <a:effectLst/>
                <a:latin typeface="맑은 고딕" panose="020B0503020000020004" pitchFamily="34" charset="-127"/>
                <a:ea typeface="+mn-ea"/>
                <a:cs typeface="Times New Roman" panose="02020603050405020304" pitchFamily="18" charset="0"/>
              </a:rPr>
              <a:t> data</a:t>
            </a:r>
            <a:r>
              <a:rPr lang="ko-KR" altLang="ko-KR" sz="1200" kern="100" dirty="0">
                <a:effectLst/>
                <a:latin typeface="맑은 고딕" panose="020B0503020000020004" pitchFamily="34" charset="-127"/>
                <a:ea typeface="+mn-ea"/>
                <a:cs typeface="Times New Roman" panose="02020603050405020304" pitchFamily="18" charset="0"/>
              </a:rPr>
              <a:t>들은</a:t>
            </a:r>
            <a:r>
              <a:rPr lang="en-US" altLang="ko-KR" sz="1200" kern="100" dirty="0">
                <a:effectLst/>
                <a:latin typeface="맑은 고딕" panose="020B0503020000020004" pitchFamily="34" charset="-127"/>
                <a:ea typeface="+mn-ea"/>
                <a:cs typeface="Times New Roman" panose="02020603050405020304" pitchFamily="18" charset="0"/>
              </a:rPr>
              <a:t> interpolation</a:t>
            </a:r>
            <a:r>
              <a:rPr lang="ko-KR" altLang="ko-KR" sz="1200" kern="100" dirty="0" err="1">
                <a:effectLst/>
                <a:latin typeface="맑은 고딕" panose="020B0503020000020004" pitchFamily="34" charset="-127"/>
                <a:ea typeface="+mn-ea"/>
                <a:cs typeface="Times New Roman" panose="02020603050405020304" pitchFamily="18" charset="0"/>
              </a:rPr>
              <a:t>으로</a:t>
            </a:r>
            <a:r>
              <a:rPr lang="ko-KR" altLang="ko-KR" sz="1200" kern="100" dirty="0">
                <a:effectLst/>
                <a:latin typeface="맑은 고딕" panose="020B0503020000020004" pitchFamily="34" charset="-127"/>
                <a:ea typeface="+mn-ea"/>
                <a:cs typeface="Times New Roman" panose="02020603050405020304" pitchFamily="18" charset="0"/>
              </a:rPr>
              <a:t> 구해 냅니다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data that can be interpolated through keyframing is not just location data. This data is often called a feature, parameter, or channel.</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easiest data to think about is the position data of the moving object. In 3D, position has three channels: x, y, and z.</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orientation (or rotation) of the object as well as the position can be keyframed. Considering the rotation about the x, y, and z axes, the orientation has three channels.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Keyframing the color of the object also makes it possible to change the color smoothly.</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addition to this, you can keyframing a lot of data such as object's scale, camera position and orientation, and intensity of light source.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This table shows the keyframing system of any animation system. Each row is a different channel, and column represents frames. Where the black dot is drawn, key frame data is included. Data for the remaining intermediate frames are interpolated.</a:t>
            </a:r>
            <a:endParaRPr lang="ko-KR" altLang="ko-KR" sz="1200" kern="100" dirty="0">
              <a:effectLst/>
              <a:latin typeface="맑은 고딕" panose="020B0503020000020004" pitchFamily="34" charset="-127"/>
              <a:ea typeface="+mn-ea"/>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5376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indent="-228600">
              <a:buFont typeface="+mj-lt"/>
              <a:buAutoNum type="arabicPeriod"/>
            </a:pPr>
            <a:r>
              <a:rPr lang="en-US" altLang="ko-KR" dirty="0"/>
              <a:t>Discrete</a:t>
            </a:r>
            <a:r>
              <a:rPr lang="ko-KR" altLang="en-US" dirty="0"/>
              <a:t>한 </a:t>
            </a:r>
            <a:r>
              <a:rPr lang="en-US" altLang="ko-KR" dirty="0"/>
              <a:t>Time t_0, t_1, t_2, … </a:t>
            </a:r>
            <a:r>
              <a:rPr lang="ko-KR" altLang="en-US" dirty="0"/>
              <a:t>들에서 정의된 </a:t>
            </a:r>
            <a:r>
              <a:rPr lang="en-US" altLang="ko-KR" dirty="0"/>
              <a:t>key frame</a:t>
            </a:r>
            <a:r>
              <a:rPr lang="ko-KR" altLang="en-US" dirty="0"/>
              <a:t>들이 각각 </a:t>
            </a:r>
            <a:r>
              <a:rPr lang="en-US" altLang="ko-KR" dirty="0"/>
              <a:t>f_0, f_1, f_2, … </a:t>
            </a:r>
            <a:r>
              <a:rPr lang="ko-KR" altLang="en-US" dirty="0" err="1"/>
              <a:t>라고</a:t>
            </a:r>
            <a:r>
              <a:rPr lang="ko-KR" altLang="en-US" dirty="0"/>
              <a:t> 합시다</a:t>
            </a:r>
            <a:r>
              <a:rPr lang="en-US" altLang="ko-KR" dirty="0"/>
              <a:t>.</a:t>
            </a:r>
          </a:p>
          <a:p>
            <a:pPr marL="228600" indent="-228600">
              <a:buFont typeface="+mj-lt"/>
              <a:buAutoNum type="arabicPeriod"/>
            </a:pPr>
            <a:r>
              <a:rPr lang="en-US" altLang="ko-KR" dirty="0"/>
              <a:t>Animation curve f(t)</a:t>
            </a:r>
            <a:r>
              <a:rPr lang="ko-KR" altLang="en-US" dirty="0"/>
              <a:t>는 </a:t>
            </a:r>
            <a:r>
              <a:rPr lang="en-US" altLang="ko-KR" dirty="0"/>
              <a:t>key frame points</a:t>
            </a:r>
            <a:r>
              <a:rPr lang="ko-KR" altLang="en-US" dirty="0"/>
              <a:t>들을 </a:t>
            </a:r>
            <a:r>
              <a:rPr lang="en-US" altLang="ko-KR" dirty="0"/>
              <a:t>interpolation</a:t>
            </a:r>
            <a:r>
              <a:rPr lang="ko-KR" altLang="en-US" dirty="0"/>
              <a:t>하여 구할 수 있습니다</a:t>
            </a:r>
            <a:r>
              <a:rPr lang="en-US" altLang="ko-KR" dirty="0"/>
              <a:t>. </a:t>
            </a:r>
          </a:p>
          <a:p>
            <a:pPr marL="228600" indent="-228600">
              <a:buFont typeface="+mj-lt"/>
              <a:buAutoNum type="arabicPeriod"/>
            </a:pPr>
            <a:r>
              <a:rPr lang="ko-KR" altLang="en-US" dirty="0"/>
              <a:t>이때 </a:t>
            </a:r>
            <a:r>
              <a:rPr lang="en-US" altLang="ko-KR" dirty="0"/>
              <a:t>f(t)</a:t>
            </a:r>
            <a:r>
              <a:rPr lang="ko-KR" altLang="en-US" dirty="0"/>
              <a:t>는 주어진 시간 </a:t>
            </a:r>
            <a:r>
              <a:rPr lang="en-US" altLang="ko-KR" dirty="0"/>
              <a:t>t </a:t>
            </a:r>
            <a:r>
              <a:rPr lang="ko-KR" altLang="en-US" dirty="0"/>
              <a:t>에서의 </a:t>
            </a:r>
            <a:r>
              <a:rPr lang="en-US" altLang="ko-KR" dirty="0"/>
              <a:t>value</a:t>
            </a:r>
            <a:r>
              <a:rPr lang="ko-KR" altLang="en-US" dirty="0" err="1"/>
              <a:t>를</a:t>
            </a:r>
            <a:r>
              <a:rPr lang="ko-KR" altLang="en-US" dirty="0"/>
              <a:t> </a:t>
            </a:r>
            <a:r>
              <a:rPr lang="en-US" altLang="ko-KR" dirty="0"/>
              <a:t>return </a:t>
            </a:r>
            <a:r>
              <a:rPr lang="ko-KR" altLang="en-US" dirty="0"/>
              <a:t>해 줍니다</a:t>
            </a:r>
            <a:r>
              <a:rPr lang="en-US" altLang="ko-KR" dirty="0"/>
              <a:t>. </a:t>
            </a:r>
            <a:r>
              <a:rPr lang="ko-KR" altLang="en-US" dirty="0"/>
              <a:t> 오른쪽 위쪽의 그림을 보면 주어진 </a:t>
            </a:r>
            <a:r>
              <a:rPr lang="en-US" altLang="ko-KR" dirty="0"/>
              <a:t>key 3</a:t>
            </a:r>
            <a:r>
              <a:rPr lang="ko-KR" altLang="en-US" dirty="0"/>
              <a:t>개를 지나는 </a:t>
            </a:r>
            <a:r>
              <a:rPr lang="en-US" altLang="ko-KR" dirty="0"/>
              <a:t>interpolation curve f(t)</a:t>
            </a:r>
            <a:r>
              <a:rPr lang="ko-KR" altLang="en-US" dirty="0" err="1"/>
              <a:t>를</a:t>
            </a:r>
            <a:r>
              <a:rPr lang="ko-KR" altLang="en-US" dirty="0"/>
              <a:t> 보여주고 있습니다</a:t>
            </a:r>
            <a:r>
              <a:rPr lang="en-US" altLang="ko-KR" dirty="0"/>
              <a:t>. </a:t>
            </a:r>
          </a:p>
          <a:p>
            <a:pPr marL="228600" indent="-228600">
              <a:buFont typeface="+mj-lt"/>
              <a:buAutoNum type="arabicPeriod"/>
            </a:pPr>
            <a:r>
              <a:rPr lang="en-US" altLang="ko-KR" dirty="0"/>
              <a:t>f(t)</a:t>
            </a:r>
            <a:r>
              <a:rPr lang="ko-KR" altLang="en-US" dirty="0"/>
              <a:t>의 시간에 관한 미분 </a:t>
            </a:r>
            <a:r>
              <a:rPr lang="en-US" altLang="ko-KR" dirty="0"/>
              <a:t>f’(t) = </a:t>
            </a:r>
            <a:r>
              <a:rPr lang="en-US" altLang="ko-KR" dirty="0" err="1"/>
              <a:t>df</a:t>
            </a:r>
            <a:r>
              <a:rPr lang="en-US" altLang="ko-KR" dirty="0"/>
              <a:t> / dt </a:t>
            </a:r>
            <a:r>
              <a:rPr lang="ko-KR" altLang="en-US" dirty="0"/>
              <a:t>는 </a:t>
            </a:r>
            <a:r>
              <a:rPr lang="en-US" altLang="ko-KR" dirty="0"/>
              <a:t>f(t)</a:t>
            </a:r>
            <a:r>
              <a:rPr lang="ko-KR" altLang="en-US" dirty="0"/>
              <a:t>의 </a:t>
            </a:r>
            <a:r>
              <a:rPr lang="en-US" altLang="ko-KR" dirty="0"/>
              <a:t>velocity (</a:t>
            </a:r>
            <a:r>
              <a:rPr lang="ko-KR" altLang="en-US" dirty="0"/>
              <a:t>또는 </a:t>
            </a:r>
            <a:r>
              <a:rPr lang="en-US" altLang="ko-KR" dirty="0"/>
              <a:t>tangent) curve </a:t>
            </a:r>
            <a:r>
              <a:rPr lang="ko-KR" altLang="en-US" dirty="0"/>
              <a:t>입니다</a:t>
            </a:r>
            <a:r>
              <a:rPr lang="en-US" altLang="ko-KR" dirty="0"/>
              <a:t>. f’(t)</a:t>
            </a:r>
            <a:r>
              <a:rPr lang="ko-KR" altLang="en-US" dirty="0"/>
              <a:t>는 시간 </a:t>
            </a:r>
            <a:r>
              <a:rPr lang="en-US" altLang="ko-KR" dirty="0"/>
              <a:t>t</a:t>
            </a:r>
            <a:r>
              <a:rPr lang="ko-KR" altLang="en-US" dirty="0"/>
              <a:t>에서의 </a:t>
            </a:r>
            <a:r>
              <a:rPr lang="en-US" altLang="ko-KR" dirty="0"/>
              <a:t>object</a:t>
            </a:r>
            <a:r>
              <a:rPr lang="ko-KR" altLang="en-US" dirty="0"/>
              <a:t>의 속도 </a:t>
            </a:r>
            <a:r>
              <a:rPr lang="en-US" altLang="ko-KR" dirty="0"/>
              <a:t>(</a:t>
            </a:r>
            <a:r>
              <a:rPr lang="ko-KR" altLang="en-US" dirty="0"/>
              <a:t>즉</a:t>
            </a:r>
            <a:r>
              <a:rPr lang="en-US" altLang="ko-KR" dirty="0"/>
              <a:t>, velocity) </a:t>
            </a:r>
            <a:r>
              <a:rPr lang="ko-KR" altLang="en-US" dirty="0" err="1"/>
              <a:t>를</a:t>
            </a:r>
            <a:r>
              <a:rPr lang="ko-KR" altLang="en-US" dirty="0"/>
              <a:t> 나타냅니다</a:t>
            </a:r>
            <a:r>
              <a:rPr lang="en-US" altLang="ko-KR" dirty="0"/>
              <a:t>. </a:t>
            </a:r>
            <a:r>
              <a:rPr lang="ko-KR" altLang="en-US" dirty="0"/>
              <a:t>오른쪽 아래 그림에는 </a:t>
            </a:r>
            <a:r>
              <a:rPr lang="en-US" altLang="ko-KR" dirty="0"/>
              <a:t>f(t)</a:t>
            </a:r>
            <a:r>
              <a:rPr lang="ko-KR" altLang="en-US" dirty="0"/>
              <a:t>의 </a:t>
            </a:r>
            <a:r>
              <a:rPr lang="en-US" altLang="ko-KR" dirty="0"/>
              <a:t>velocity curve</a:t>
            </a:r>
            <a:r>
              <a:rPr lang="ko-KR" altLang="en-US" dirty="0"/>
              <a:t>인 </a:t>
            </a:r>
            <a:r>
              <a:rPr lang="en-US" altLang="ko-KR" dirty="0"/>
              <a:t>f’(t)</a:t>
            </a:r>
            <a:r>
              <a:rPr lang="ko-KR" altLang="en-US" dirty="0" err="1"/>
              <a:t>를</a:t>
            </a:r>
            <a:r>
              <a:rPr lang="ko-KR" altLang="en-US" dirty="0"/>
              <a:t> 보여줍니다</a:t>
            </a:r>
            <a:r>
              <a:rPr lang="en-US" altLang="ko-KR" dirty="0"/>
              <a:t>. </a:t>
            </a:r>
            <a:r>
              <a:rPr lang="ko-KR" altLang="en-US" dirty="0"/>
              <a:t> </a:t>
            </a:r>
            <a:r>
              <a:rPr lang="en-US" altLang="ko-KR" dirty="0"/>
              <a:t>Frame 5</a:t>
            </a:r>
            <a:r>
              <a:rPr lang="ko-KR" altLang="en-US" dirty="0"/>
              <a:t>에서 </a:t>
            </a:r>
            <a:r>
              <a:rPr lang="ko-KR" altLang="en-US" dirty="0" err="1"/>
              <a:t>극대값을</a:t>
            </a:r>
            <a:r>
              <a:rPr lang="ko-KR" altLang="en-US" dirty="0"/>
              <a:t> 가지는 </a:t>
            </a:r>
            <a:r>
              <a:rPr lang="en-US" altLang="ko-KR" dirty="0"/>
              <a:t>f(t)</a:t>
            </a:r>
            <a:r>
              <a:rPr lang="ko-KR" altLang="en-US" dirty="0"/>
              <a:t>는 </a:t>
            </a:r>
            <a:r>
              <a:rPr lang="en-US" altLang="ko-KR" dirty="0"/>
              <a:t>f(0) </a:t>
            </a:r>
            <a:r>
              <a:rPr lang="ko-KR" altLang="en-US" dirty="0"/>
              <a:t>에서 </a:t>
            </a:r>
            <a:r>
              <a:rPr lang="en-US" altLang="ko-KR" dirty="0"/>
              <a:t>f(5) </a:t>
            </a:r>
            <a:r>
              <a:rPr lang="ko-KR" altLang="en-US" dirty="0"/>
              <a:t>까지 증가하는 속도가  계속 줄어드는 것을 관찰할 수 있고</a:t>
            </a:r>
            <a:r>
              <a:rPr lang="en-US" altLang="ko-KR" dirty="0"/>
              <a:t>, </a:t>
            </a:r>
            <a:r>
              <a:rPr lang="ko-KR" altLang="en-US" dirty="0"/>
              <a:t>이는 </a:t>
            </a:r>
            <a:r>
              <a:rPr lang="en-US" altLang="ko-KR" dirty="0"/>
              <a:t>velocity curve</a:t>
            </a:r>
            <a:r>
              <a:rPr lang="ko-KR" altLang="en-US" dirty="0"/>
              <a:t>인 </a:t>
            </a:r>
            <a:r>
              <a:rPr lang="en-US" altLang="ko-KR" dirty="0"/>
              <a:t>f’(t) </a:t>
            </a:r>
            <a:r>
              <a:rPr lang="ko-KR" altLang="en-US" dirty="0"/>
              <a:t>에 그대로 나타나고 있습니다</a:t>
            </a:r>
            <a:r>
              <a:rPr lang="en-US" altLang="ko-KR" dirty="0"/>
              <a:t>. </a:t>
            </a:r>
          </a:p>
          <a:p>
            <a:endParaRPr lang="en-US" altLang="ko-KR" dirty="0"/>
          </a:p>
          <a:p>
            <a:pPr marL="228600" indent="-228600">
              <a:buFont typeface="+mj-lt"/>
              <a:buAutoNum type="arabicPeriod"/>
            </a:pPr>
            <a:r>
              <a:rPr lang="en-US" altLang="ko-KR" dirty="0"/>
              <a:t>Let f_0, f_1, f_2, ... be the key frames defined at discrete times t_0, t_1, t_2, ... respectively.</a:t>
            </a:r>
          </a:p>
          <a:p>
            <a:pPr marL="228600" indent="-228600">
              <a:buFont typeface="+mj-lt"/>
              <a:buAutoNum type="arabicPeriod"/>
            </a:pPr>
            <a:r>
              <a:rPr lang="en-US" altLang="ko-KR" dirty="0"/>
              <a:t>The animation curve f(t) can be obtained by interpolating the key frame points. </a:t>
            </a:r>
          </a:p>
          <a:p>
            <a:pPr marL="228600" indent="-228600">
              <a:buFont typeface="+mj-lt"/>
              <a:buAutoNum type="arabicPeriod"/>
            </a:pPr>
            <a:r>
              <a:rPr lang="en-US" altLang="ko-KR" dirty="0"/>
              <a:t>In this case, f(t) returns the value at a given time t. The figure on the top right shows the interpolation curve f(t) through three given keys. </a:t>
            </a:r>
          </a:p>
          <a:p>
            <a:pPr marL="228600" indent="-228600">
              <a:buFont typeface="+mj-lt"/>
              <a:buAutoNum type="arabicPeriod"/>
            </a:pPr>
            <a:r>
              <a:rPr lang="en-US" altLang="ko-KR" dirty="0"/>
              <a:t>The derivative of f(t) with respect to time, f'(t) = </a:t>
            </a:r>
            <a:r>
              <a:rPr lang="en-US" altLang="ko-KR" dirty="0" err="1"/>
              <a:t>df</a:t>
            </a:r>
            <a:r>
              <a:rPr lang="en-US" altLang="ko-KR" dirty="0"/>
              <a:t> / dt, is the velocity (or tangent) curve of f(t). f'(t) represents the speed (i.e., velocity) of the object at time t. The figure on the lower right shows f'(t), the velocity curve of f(t). We can observe that f(t), which has a maximum value in frame 5, has a decreasing rate of increase from f(0) to f(5), which is reflected in the velocity curve, f'(t).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47657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keyframe</a:t>
            </a:r>
            <a:r>
              <a:rPr kumimoji="1" lang="ko-KR" altLang="en-US" dirty="0"/>
              <a:t>을 </a:t>
            </a:r>
            <a:r>
              <a:rPr kumimoji="1" lang="en" altLang="ko-KR" dirty="0"/>
              <a:t>interpolation</a:t>
            </a:r>
            <a:r>
              <a:rPr kumimoji="1" lang="ko-KR" altLang="en-US" dirty="0"/>
              <a:t>하는 가장 간단한 방법은 </a:t>
            </a:r>
            <a:r>
              <a:rPr kumimoji="1" lang="en" altLang="ko-KR" dirty="0"/>
              <a:t>linear interpolation</a:t>
            </a:r>
            <a:r>
              <a:rPr kumimoji="1" lang="ko-KR" altLang="en-US" dirty="0"/>
              <a:t>을 사용하는 것입니다</a:t>
            </a:r>
            <a:r>
              <a:rPr kumimoji="1" lang="en-US" altLang="ko-KR" dirty="0"/>
              <a:t>. </a:t>
            </a:r>
            <a:r>
              <a:rPr kumimoji="1" lang="en" altLang="ko-KR" dirty="0"/>
              <a:t>Linear interpolation</a:t>
            </a:r>
            <a:r>
              <a:rPr kumimoji="1" lang="ko-KR" altLang="en-US" dirty="0"/>
              <a:t>은 </a:t>
            </a:r>
            <a:r>
              <a:rPr kumimoji="1" lang="en" altLang="ko-KR" dirty="0"/>
              <a:t>key frame </a:t>
            </a:r>
            <a:r>
              <a:rPr kumimoji="1" lang="ko-KR" altLang="en-US" dirty="0"/>
              <a:t>데이터 사이를 </a:t>
            </a:r>
            <a:r>
              <a:rPr kumimoji="1" lang="en" altLang="ko-KR" dirty="0"/>
              <a:t>line segment</a:t>
            </a:r>
            <a:r>
              <a:rPr kumimoji="1" lang="ko-KR" altLang="en-US" dirty="0"/>
              <a:t>로 </a:t>
            </a:r>
            <a:r>
              <a:rPr kumimoji="1" lang="en" altLang="ko-KR" dirty="0"/>
              <a:t>interpolate</a:t>
            </a:r>
            <a:r>
              <a:rPr kumimoji="1" lang="ko-KR" altLang="en-US" dirty="0"/>
              <a:t>합니다</a:t>
            </a:r>
            <a:r>
              <a:rPr kumimoji="1" lang="en-US" altLang="ko-KR" dirty="0"/>
              <a:t>. </a:t>
            </a:r>
            <a:r>
              <a:rPr kumimoji="1" lang="en" altLang="ko-KR" dirty="0"/>
              <a:t>linear interpolation</a:t>
            </a:r>
            <a:r>
              <a:rPr kumimoji="1" lang="ko-KR" altLang="en-US" dirty="0"/>
              <a:t>에는 이 수식을 사용할 수 있습니다</a:t>
            </a:r>
            <a:r>
              <a:rPr kumimoji="1" lang="en-US" altLang="ko-KR" dirty="0"/>
              <a:t>. </a:t>
            </a:r>
          </a:p>
          <a:p>
            <a:endParaRPr kumimoji="1" lang="en-US" altLang="ko-KR" dirty="0"/>
          </a:p>
          <a:p>
            <a:r>
              <a:rPr kumimoji="1" lang="en" altLang="ko-KR" dirty="0"/>
              <a:t>The simplest way to interpolate keyframes is to use linear interpolation. Linear interpolation interpolates between key frame data into line segments. This formula can be used for linear interpolation.</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25999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두 연속된 </a:t>
            </a:r>
            <a:r>
              <a:rPr kumimoji="1" lang="en" altLang="ko-KR" dirty="0"/>
              <a:t>key frame</a:t>
            </a:r>
            <a:r>
              <a:rPr kumimoji="1" lang="ko-KR" altLang="en-US" dirty="0"/>
              <a:t>들 사이를 </a:t>
            </a:r>
            <a:r>
              <a:rPr kumimoji="1" lang="en-US" altLang="ko-KR" dirty="0"/>
              <a:t>3</a:t>
            </a:r>
            <a:r>
              <a:rPr kumimoji="1" lang="ko-KR" altLang="en-US" dirty="0"/>
              <a:t>차 곡선으로 </a:t>
            </a:r>
            <a:r>
              <a:rPr kumimoji="1" lang="en" altLang="ko-KR" dirty="0"/>
              <a:t>interpolate</a:t>
            </a:r>
            <a:r>
              <a:rPr kumimoji="1" lang="ko-KR" altLang="en-US" dirty="0"/>
              <a:t>하기 위해 먼저 </a:t>
            </a:r>
            <a:r>
              <a:rPr kumimoji="1" lang="en-US" altLang="ko-KR" dirty="0"/>
              <a:t>3</a:t>
            </a:r>
            <a:r>
              <a:rPr kumimoji="1" lang="ko-KR" altLang="en-US" dirty="0"/>
              <a:t>차 </a:t>
            </a:r>
            <a:r>
              <a:rPr kumimoji="1" lang="en" altLang="ko-KR" dirty="0"/>
              <a:t>Hermite interpolation </a:t>
            </a:r>
            <a:r>
              <a:rPr kumimoji="1" lang="ko-KR" altLang="en-US" dirty="0"/>
              <a:t>방법을 살펴보죠</a:t>
            </a:r>
            <a:r>
              <a:rPr kumimoji="1" lang="en-US" altLang="ko-KR" dirty="0"/>
              <a:t>. </a:t>
            </a:r>
            <a:r>
              <a:rPr kumimoji="1" lang="ko-KR" altLang="en-US" dirty="0"/>
              <a:t>곡선의 양 끝 점에서의 </a:t>
            </a:r>
            <a:r>
              <a:rPr kumimoji="1" lang="en" altLang="ko-KR" dirty="0"/>
              <a:t>data f_0, f_1</a:t>
            </a:r>
            <a:r>
              <a:rPr kumimoji="1" lang="ko-KR" altLang="en-US" dirty="0"/>
              <a:t>과 양 끝점에서의 </a:t>
            </a:r>
            <a:r>
              <a:rPr kumimoji="1" lang="ko-KR" altLang="en-US" dirty="0" err="1"/>
              <a:t>미분값</a:t>
            </a:r>
            <a:r>
              <a:rPr kumimoji="1" lang="ko-KR" altLang="en-US" dirty="0"/>
              <a:t> </a:t>
            </a:r>
            <a:r>
              <a:rPr kumimoji="1" lang="en" altLang="ko-KR" dirty="0"/>
              <a:t>m_0, m_1</a:t>
            </a:r>
            <a:r>
              <a:rPr kumimoji="1" lang="ko-KR" altLang="en-US" dirty="0"/>
              <a:t>이 주어졌을 때</a:t>
            </a:r>
            <a:r>
              <a:rPr kumimoji="1" lang="en-US" altLang="ko-KR" dirty="0"/>
              <a:t>, 3</a:t>
            </a:r>
            <a:r>
              <a:rPr kumimoji="1" lang="ko-KR" altLang="en-US" dirty="0"/>
              <a:t>차 곡선은 이와 같은 </a:t>
            </a:r>
            <a:r>
              <a:rPr kumimoji="1" lang="en-US" altLang="ko-KR" dirty="0"/>
              <a:t>3</a:t>
            </a:r>
            <a:r>
              <a:rPr kumimoji="1" lang="ko-KR" altLang="en-US" dirty="0" err="1"/>
              <a:t>차식으로</a:t>
            </a:r>
            <a:r>
              <a:rPr kumimoji="1" lang="ko-KR" altLang="en-US" dirty="0"/>
              <a:t> 나타낼 수 있습니다</a:t>
            </a:r>
            <a:r>
              <a:rPr kumimoji="1" lang="en-US" altLang="ko-KR" dirty="0"/>
              <a:t>. </a:t>
            </a:r>
            <a:r>
              <a:rPr kumimoji="1" lang="en" altLang="ko-KR" dirty="0"/>
              <a:t>parameter domain</a:t>
            </a:r>
            <a:r>
              <a:rPr kumimoji="1" lang="ko-KR" altLang="en-US" dirty="0"/>
              <a:t>은 </a:t>
            </a:r>
            <a:r>
              <a:rPr kumimoji="1" lang="en-US" altLang="ko-KR" dirty="0"/>
              <a:t>[0, 1] </a:t>
            </a:r>
            <a:r>
              <a:rPr kumimoji="1" lang="ko-KR" altLang="en-US" dirty="0"/>
              <a:t>입니다</a:t>
            </a:r>
            <a:r>
              <a:rPr kumimoji="1" lang="en-US" altLang="ko-KR" dirty="0"/>
              <a:t>. </a:t>
            </a:r>
          </a:p>
          <a:p>
            <a:endParaRPr kumimoji="1" lang="en-US" altLang="ko-KR" dirty="0"/>
          </a:p>
          <a:p>
            <a:r>
              <a:rPr kumimoji="1" lang="en" altLang="ko-KR" dirty="0"/>
              <a:t>In order to interpolate between two consecutive key frames into a cubic (degree three) curve, let us first examine the cubic Hermite interpolation method. Given the data f_0, f_1 at both end points of the curve and the derivative values m_0, m_1 at both end points, the cubic Hermite curve can be expressed in such cubic equation in t.  The parameter domain is [0, 1].</a:t>
            </a: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1305737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Cubic Hermite </a:t>
            </a:r>
            <a:r>
              <a:rPr lang="ko-KR" altLang="ko-KR" sz="1200" kern="100" dirty="0">
                <a:effectLst/>
                <a:latin typeface="맑은 고딕" panose="020B0503020000020004" pitchFamily="34" charset="-127"/>
                <a:ea typeface="+mn-ea"/>
                <a:cs typeface="Times New Roman" panose="02020603050405020304" pitchFamily="18" charset="0"/>
              </a:rPr>
              <a:t>곡선을</a:t>
            </a:r>
            <a:r>
              <a:rPr lang="en-US" altLang="ko-KR" sz="1200" kern="100" dirty="0">
                <a:effectLst/>
                <a:latin typeface="맑은 고딕" panose="020B0503020000020004" pitchFamily="34" charset="-127"/>
                <a:ea typeface="+mn-ea"/>
                <a:cs typeface="Times New Roman" panose="02020603050405020304" pitchFamily="18" charset="0"/>
              </a:rPr>
              <a:t> key frame interpolation</a:t>
            </a:r>
            <a:r>
              <a:rPr lang="ko-KR" altLang="ko-KR" sz="1200" kern="100" dirty="0">
                <a:effectLst/>
                <a:latin typeface="맑은 고딕" panose="020B0503020000020004" pitchFamily="34" charset="-127"/>
                <a:ea typeface="+mn-ea"/>
                <a:cs typeface="Times New Roman" panose="02020603050405020304" pitchFamily="18" charset="0"/>
              </a:rPr>
              <a:t>에 이용할 수도 있습니다만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그럴 경우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각</a:t>
            </a:r>
            <a:r>
              <a:rPr lang="en-US" altLang="ko-KR" sz="1200" kern="100" dirty="0">
                <a:effectLst/>
                <a:latin typeface="맑은 고딕" panose="020B0503020000020004" pitchFamily="34" charset="-127"/>
                <a:ea typeface="+mn-ea"/>
                <a:cs typeface="Times New Roman" panose="02020603050405020304" pitchFamily="18" charset="0"/>
              </a:rPr>
              <a:t> key frame</a:t>
            </a:r>
            <a:r>
              <a:rPr lang="ko-KR" altLang="ko-KR" sz="1200" kern="100" dirty="0">
                <a:effectLst/>
                <a:latin typeface="맑은 고딕" panose="020B0503020000020004" pitchFamily="34" charset="-127"/>
                <a:ea typeface="+mn-ea"/>
                <a:cs typeface="Times New Roman" panose="02020603050405020304" pitchFamily="18" charset="0"/>
              </a:rPr>
              <a:t>에서의 </a:t>
            </a:r>
            <a:r>
              <a:rPr lang="ko-KR" altLang="ko-KR" sz="1200" kern="100" dirty="0" err="1">
                <a:effectLst/>
                <a:latin typeface="맑은 고딕" panose="020B0503020000020004" pitchFamily="34" charset="-127"/>
                <a:ea typeface="+mn-ea"/>
                <a:cs typeface="Times New Roman" panose="02020603050405020304" pitchFamily="18" charset="0"/>
              </a:rPr>
              <a:t>미분값</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m_i</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들을 모두 수동으로 주어야 한다는 불편함이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이를 쉽게 해 주기 위해 개발된 것이</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cubic interpolation </a:t>
            </a:r>
            <a:r>
              <a:rPr lang="ko-KR" altLang="ko-KR" sz="1200" kern="100" dirty="0">
                <a:effectLst/>
                <a:latin typeface="맑은 고딕" panose="020B0503020000020004" pitchFamily="34" charset="-127"/>
                <a:ea typeface="+mn-ea"/>
                <a:cs typeface="Times New Roman" panose="02020603050405020304" pitchFamily="18" charset="0"/>
              </a:rPr>
              <a:t>입니다</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ko-KR" altLang="ko-KR" sz="1200" kern="100" dirty="0">
                <a:effectLst/>
                <a:latin typeface="맑은 고딕" panose="020B0503020000020004" pitchFamily="34" charset="-127"/>
                <a:ea typeface="+mn-ea"/>
                <a:cs typeface="Times New Roman" panose="02020603050405020304" pitchFamily="18" charset="0"/>
              </a:rPr>
              <a:t>의 이름은 </a:t>
            </a:r>
            <a:r>
              <a:rPr lang="ko-KR" altLang="ko-KR" sz="1200" kern="100" dirty="0" err="1">
                <a:effectLst/>
                <a:latin typeface="맑은 고딕" panose="020B0503020000020004" pitchFamily="34" charset="-127"/>
                <a:ea typeface="+mn-ea"/>
                <a:cs typeface="Times New Roman" panose="02020603050405020304" pitchFamily="18" charset="0"/>
              </a:rPr>
              <a:t>여러번</a:t>
            </a:r>
            <a:r>
              <a:rPr lang="ko-KR" altLang="ko-KR" sz="1200" kern="100" dirty="0">
                <a:effectLst/>
                <a:latin typeface="맑은 고딕" panose="020B0503020000020004" pitchFamily="34" charset="-127"/>
                <a:ea typeface="+mn-ea"/>
                <a:cs typeface="Times New Roman" panose="02020603050405020304" pitchFamily="18" charset="0"/>
              </a:rPr>
              <a:t> 나왔었죠</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 방법 역시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ko-KR" altLang="ko-KR" sz="1200" kern="100" dirty="0">
                <a:effectLst/>
                <a:latin typeface="맑은 고딕" panose="020B0503020000020004" pitchFamily="34" charset="-127"/>
                <a:ea typeface="+mn-ea"/>
                <a:cs typeface="Times New Roman" panose="02020603050405020304" pitchFamily="18" charset="0"/>
              </a:rPr>
              <a:t>이 그의 동료인</a:t>
            </a:r>
            <a:r>
              <a:rPr lang="en-US" altLang="ko-KR" sz="1200" kern="100" dirty="0">
                <a:effectLst/>
                <a:latin typeface="맑은 고딕" panose="020B0503020000020004" pitchFamily="34" charset="-127"/>
                <a:ea typeface="+mn-ea"/>
                <a:cs typeface="Times New Roman" panose="02020603050405020304" pitchFamily="18" charset="0"/>
              </a:rPr>
              <a:t> Rom</a:t>
            </a:r>
            <a:r>
              <a:rPr lang="ko-KR" altLang="ko-KR" sz="1200" kern="100" dirty="0">
                <a:effectLst/>
                <a:latin typeface="맑은 고딕" panose="020B0503020000020004" pitchFamily="34" charset="-127"/>
                <a:ea typeface="+mn-ea"/>
                <a:cs typeface="Times New Roman" panose="02020603050405020304" pitchFamily="18" charset="0"/>
              </a:rPr>
              <a:t>과 함께 개발한 것입니다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 frame data f_0, f_1, ..., </a:t>
            </a:r>
            <a:r>
              <a:rPr lang="en-US" altLang="ko-KR" sz="1200" kern="100" dirty="0" err="1">
                <a:effectLst/>
                <a:latin typeface="맑은 고딕" panose="020B0503020000020004" pitchFamily="34" charset="-127"/>
                <a:ea typeface="+mn-ea"/>
                <a:cs typeface="Times New Roman" panose="02020603050405020304" pitchFamily="18" charset="0"/>
              </a:rPr>
              <a:t>f_k</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가</a:t>
            </a:r>
            <a:r>
              <a:rPr lang="en-US" altLang="ko-KR" sz="1200" kern="100" dirty="0">
                <a:effectLst/>
                <a:latin typeface="맑은 고딕" panose="020B0503020000020004" pitchFamily="34" charset="-127"/>
                <a:ea typeface="+mn-ea"/>
                <a:cs typeface="Times New Roman" panose="02020603050405020304" pitchFamily="18" charset="0"/>
              </a:rPr>
              <a:t> time t_0, t_1, ... </a:t>
            </a:r>
            <a:r>
              <a:rPr lang="en-US" altLang="ko-KR" sz="1200" kern="100" dirty="0" err="1">
                <a:effectLst/>
                <a:latin typeface="맑은 고딕" panose="020B0503020000020004" pitchFamily="34" charset="-127"/>
                <a:ea typeface="+mn-ea"/>
                <a:cs typeface="Times New Roman" panose="02020603050405020304" pitchFamily="18" charset="0"/>
              </a:rPr>
              <a:t>t_k</a:t>
            </a:r>
            <a:r>
              <a:rPr lang="ko-KR" altLang="ko-KR" sz="1200" kern="100" dirty="0">
                <a:effectLst/>
                <a:latin typeface="맑은 고딕" panose="020B0503020000020004" pitchFamily="34" charset="-127"/>
                <a:ea typeface="+mn-ea"/>
                <a:cs typeface="Times New Roman" panose="02020603050405020304" pitchFamily="18" charset="0"/>
              </a:rPr>
              <a:t>에서 주어져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 때 각</a:t>
            </a:r>
            <a:r>
              <a:rPr lang="en-US" altLang="ko-KR" sz="1200" kern="100" dirty="0">
                <a:effectLst/>
                <a:latin typeface="맑은 고딕" panose="020B0503020000020004" pitchFamily="34" charset="-127"/>
                <a:ea typeface="+mn-ea"/>
                <a:cs typeface="Times New Roman" panose="02020603050405020304" pitchFamily="18" charset="0"/>
              </a:rPr>
              <a:t> key frame</a:t>
            </a:r>
            <a:r>
              <a:rPr lang="ko-KR" altLang="ko-KR" sz="1200" kern="100" dirty="0">
                <a:effectLst/>
                <a:latin typeface="맑은 고딕" panose="020B0503020000020004" pitchFamily="34" charset="-127"/>
                <a:ea typeface="+mn-ea"/>
                <a:cs typeface="Times New Roman" panose="02020603050405020304" pitchFamily="18" charset="0"/>
              </a:rPr>
              <a:t>에서의 미분</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m_k</a:t>
            </a:r>
            <a:r>
              <a:rPr lang="ko-KR" altLang="ko-KR" sz="1200" kern="100" dirty="0">
                <a:effectLst/>
                <a:latin typeface="맑은 고딕" panose="020B0503020000020004" pitchFamily="34" charset="-127"/>
                <a:ea typeface="+mn-ea"/>
                <a:cs typeface="Times New Roman" panose="02020603050405020304" pitchFamily="18" charset="0"/>
              </a:rPr>
              <a:t>는 이와 같이</a:t>
            </a:r>
            <a:r>
              <a:rPr lang="en-US" altLang="ko-KR" sz="1200" kern="100" dirty="0">
                <a:effectLst/>
                <a:latin typeface="맑은 고딕" panose="020B0503020000020004" pitchFamily="34" charset="-127"/>
                <a:ea typeface="+mn-ea"/>
                <a:cs typeface="Times New Roman" panose="02020603050405020304" pitchFamily="18" charset="0"/>
              </a:rPr>
              <a:t> data </a:t>
            </a:r>
            <a:r>
              <a:rPr lang="ko-KR" altLang="ko-KR" sz="1200" kern="100" dirty="0">
                <a:effectLst/>
                <a:latin typeface="맑은 고딕" panose="020B0503020000020004" pitchFamily="34" charset="-127"/>
                <a:ea typeface="+mn-ea"/>
                <a:cs typeface="Times New Roman" panose="02020603050405020304" pitchFamily="18" charset="0"/>
              </a:rPr>
              <a:t>값의 차</a:t>
            </a:r>
            <a:r>
              <a:rPr lang="en-US" altLang="ko-KR" sz="1200" kern="100" dirty="0">
                <a:effectLst/>
                <a:latin typeface="맑은 고딕" panose="020B0503020000020004" pitchFamily="34" charset="-127"/>
                <a:ea typeface="+mn-ea"/>
                <a:cs typeface="Times New Roman" panose="02020603050405020304" pitchFamily="18" charset="0"/>
              </a:rPr>
              <a:t> f_(k+1) - </a:t>
            </a:r>
            <a:r>
              <a:rPr lang="en-US" altLang="ko-KR" sz="1200" kern="100" dirty="0" err="1">
                <a:effectLst/>
                <a:latin typeface="맑은 고딕" panose="020B0503020000020004" pitchFamily="34" charset="-127"/>
                <a:ea typeface="+mn-ea"/>
                <a:cs typeface="Times New Roman" panose="02020603050405020304" pitchFamily="18" charset="0"/>
              </a:rPr>
              <a:t>f_k</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시간의 차</a:t>
            </a:r>
            <a:r>
              <a:rPr lang="en-US" altLang="ko-KR" sz="1200" kern="100" dirty="0">
                <a:effectLst/>
                <a:latin typeface="맑은 고딕" panose="020B0503020000020004" pitchFamily="34" charset="-127"/>
                <a:ea typeface="+mn-ea"/>
                <a:cs typeface="Times New Roman" panose="02020603050405020304" pitchFamily="18" charset="0"/>
              </a:rPr>
              <a:t> t_(k+1) - </a:t>
            </a:r>
            <a:r>
              <a:rPr lang="en-US" altLang="ko-KR" sz="1200" kern="100" dirty="0" err="1">
                <a:effectLst/>
                <a:latin typeface="맑은 고딕" panose="020B0503020000020004" pitchFamily="34" charset="-127"/>
                <a:ea typeface="+mn-ea"/>
                <a:cs typeface="Times New Roman" panose="02020603050405020304" pitchFamily="18" charset="0"/>
              </a:rPr>
              <a:t>t_k</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로 나눈 값으로 할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이렇게 하면</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m_k</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값을 특별히 지정하지 않고도</a:t>
            </a:r>
            <a:r>
              <a:rPr lang="en-US" altLang="ko-KR" sz="1200" kern="100" dirty="0">
                <a:effectLst/>
                <a:latin typeface="맑은 고딕" panose="020B0503020000020004" pitchFamily="34" charset="-127"/>
                <a:ea typeface="+mn-ea"/>
                <a:cs typeface="Times New Roman" panose="02020603050405020304" pitchFamily="18" charset="0"/>
              </a:rPr>
              <a:t>, data </a:t>
            </a:r>
            <a:r>
              <a:rPr lang="ko-KR" altLang="ko-KR" sz="1200" kern="100" dirty="0" err="1">
                <a:effectLst/>
                <a:latin typeface="맑은 고딕" panose="020B0503020000020004" pitchFamily="34" charset="-127"/>
                <a:ea typeface="+mn-ea"/>
                <a:cs typeface="Times New Roman" panose="02020603050405020304" pitchFamily="18" charset="0"/>
              </a:rPr>
              <a:t>값들에서</a:t>
            </a:r>
            <a:r>
              <a:rPr lang="ko-KR" altLang="ko-KR" sz="1200" kern="100" dirty="0">
                <a:effectLst/>
                <a:latin typeface="맑은 고딕" panose="020B0503020000020004" pitchFamily="34" charset="-127"/>
                <a:ea typeface="+mn-ea"/>
                <a:cs typeface="Times New Roman" panose="02020603050405020304" pitchFamily="18" charset="0"/>
              </a:rPr>
              <a:t> 미분 값을 자동으로 계산 할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이제</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m_k</a:t>
            </a:r>
            <a:r>
              <a:rPr lang="ko-KR" altLang="ko-KR" sz="1200" kern="100" dirty="0">
                <a:effectLst/>
                <a:latin typeface="맑은 고딕" panose="020B0503020000020004" pitchFamily="34" charset="-127"/>
                <a:ea typeface="+mn-ea"/>
                <a:cs typeface="Times New Roman" panose="02020603050405020304" pitchFamily="18" charset="0"/>
              </a:rPr>
              <a:t>와</a:t>
            </a:r>
            <a:r>
              <a:rPr lang="en-US" altLang="ko-KR" sz="1200" kern="100" dirty="0">
                <a:effectLst/>
                <a:latin typeface="맑은 고딕" panose="020B0503020000020004" pitchFamily="34" charset="-127"/>
                <a:ea typeface="+mn-ea"/>
                <a:cs typeface="Times New Roman" panose="02020603050405020304" pitchFamily="18" charset="0"/>
              </a:rPr>
              <a:t> m_(k+1) </a:t>
            </a:r>
            <a:r>
              <a:rPr lang="ko-KR" altLang="ko-KR" sz="1200" kern="100" dirty="0">
                <a:effectLst/>
                <a:latin typeface="맑은 고딕" panose="020B0503020000020004" pitchFamily="34" charset="-127"/>
                <a:ea typeface="+mn-ea"/>
                <a:cs typeface="Times New Roman" panose="02020603050405020304" pitchFamily="18" charset="0"/>
              </a:rPr>
              <a:t>값을</a:t>
            </a:r>
            <a:r>
              <a:rPr lang="en-US" altLang="ko-KR" sz="1200" kern="100" dirty="0">
                <a:effectLst/>
                <a:latin typeface="맑은 고딕" panose="020B0503020000020004" pitchFamily="34" charset="-127"/>
                <a:ea typeface="+mn-ea"/>
                <a:cs typeface="Times New Roman" panose="02020603050405020304" pitchFamily="18" charset="0"/>
              </a:rPr>
              <a:t> cubic Hermite interpolation</a:t>
            </a:r>
            <a:r>
              <a:rPr lang="ko-KR" altLang="ko-KR" sz="1200" kern="100" dirty="0">
                <a:effectLst/>
                <a:latin typeface="맑은 고딕" panose="020B0503020000020004" pitchFamily="34" charset="-127"/>
                <a:ea typeface="+mn-ea"/>
                <a:cs typeface="Times New Roman" panose="02020603050405020304" pitchFamily="18" charset="0"/>
              </a:rPr>
              <a:t>에 대입하면 이런 식을 구해 낼 수 있습니다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각 구간의</a:t>
            </a:r>
            <a:r>
              <a:rPr lang="en-US" altLang="ko-KR" sz="1200" kern="100" dirty="0">
                <a:effectLst/>
                <a:latin typeface="맑은 고딕" panose="020B0503020000020004" pitchFamily="34" charset="-127"/>
                <a:ea typeface="+mn-ea"/>
                <a:cs typeface="Times New Roman" panose="02020603050405020304" pitchFamily="18" charset="0"/>
              </a:rPr>
              <a:t> cubic curve</a:t>
            </a:r>
            <a:r>
              <a:rPr lang="ko-KR" altLang="ko-KR" sz="1200" kern="100" dirty="0">
                <a:effectLst/>
                <a:latin typeface="맑은 고딕" panose="020B0503020000020004" pitchFamily="34" charset="-127"/>
                <a:ea typeface="+mn-ea"/>
                <a:cs typeface="Times New Roman" panose="02020603050405020304" pitchFamily="18" charset="0"/>
              </a:rPr>
              <a:t>들은 </a:t>
            </a:r>
            <a:r>
              <a:rPr lang="ko-KR" altLang="ko-KR" sz="1200" kern="100" dirty="0" err="1">
                <a:effectLst/>
                <a:latin typeface="맑은 고딕" panose="020B0503020000020004" pitchFamily="34" charset="-127"/>
                <a:ea typeface="+mn-ea"/>
                <a:cs typeface="Times New Roman" panose="02020603050405020304" pitchFamily="18" charset="0"/>
              </a:rPr>
              <a:t>경계점에서</a:t>
            </a:r>
            <a:r>
              <a:rPr lang="ko-KR"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err="1">
                <a:effectLst/>
                <a:latin typeface="맑은 고딕" panose="020B0503020000020004" pitchFamily="34" charset="-127"/>
                <a:ea typeface="+mn-ea"/>
                <a:cs typeface="Times New Roman" panose="02020603050405020304" pitchFamily="18" charset="0"/>
              </a:rPr>
              <a:t>미분값이</a:t>
            </a:r>
            <a:r>
              <a:rPr lang="ko-KR" altLang="ko-KR" sz="1200" kern="100" dirty="0">
                <a:effectLst/>
                <a:latin typeface="맑은 고딕" panose="020B0503020000020004" pitchFamily="34" charset="-127"/>
                <a:ea typeface="+mn-ea"/>
                <a:cs typeface="Times New Roman" panose="02020603050405020304" pitchFamily="18" charset="0"/>
              </a:rPr>
              <a:t> 같기 때문에</a:t>
            </a:r>
            <a:r>
              <a:rPr lang="en-US" altLang="ko-KR" sz="1200" kern="100" dirty="0">
                <a:effectLst/>
                <a:latin typeface="맑은 고딕" panose="020B0503020000020004" pitchFamily="34" charset="-127"/>
                <a:ea typeface="+mn-ea"/>
                <a:cs typeface="Times New Roman" panose="02020603050405020304" pitchFamily="18" charset="0"/>
              </a:rPr>
              <a:t> 1</a:t>
            </a:r>
            <a:r>
              <a:rPr lang="ko-KR" altLang="ko-KR" sz="1200" kern="100" dirty="0">
                <a:effectLst/>
                <a:latin typeface="맑은 고딕" panose="020B0503020000020004" pitchFamily="34" charset="-127"/>
                <a:ea typeface="+mn-ea"/>
                <a:cs typeface="Times New Roman" panose="02020603050405020304" pitchFamily="18" charset="0"/>
              </a:rPr>
              <a:t>차 미분 연속</a:t>
            </a:r>
            <a:r>
              <a:rPr lang="en-US" altLang="ko-KR" sz="1200" kern="100" dirty="0">
                <a:effectLst/>
                <a:latin typeface="맑은 고딕" panose="020B0503020000020004" pitchFamily="34" charset="-127"/>
                <a:ea typeface="+mn-ea"/>
                <a:cs typeface="Times New Roman" panose="02020603050405020304" pitchFamily="18" charset="0"/>
              </a:rPr>
              <a:t> (C^1 continuous) </a:t>
            </a:r>
            <a:r>
              <a:rPr lang="ko-KR" altLang="ko-KR" sz="1200" kern="100" dirty="0">
                <a:effectLst/>
                <a:latin typeface="맑은 고딕" panose="020B0503020000020004" pitchFamily="34" charset="-127"/>
                <a:ea typeface="+mn-ea"/>
                <a:cs typeface="Times New Roman" panose="02020603050405020304" pitchFamily="18" charset="0"/>
              </a:rPr>
              <a:t>이 됩니다</a:t>
            </a: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ko-KR" altLang="ko-KR" sz="1200" kern="100" dirty="0">
                <a:effectLst/>
                <a:latin typeface="맑은 고딕" panose="020B0503020000020004" pitchFamily="34" charset="-127"/>
                <a:ea typeface="+mn-ea"/>
                <a:cs typeface="Times New Roman" panose="02020603050405020304" pitchFamily="18" charset="0"/>
              </a:rPr>
              <a:t>미분 값이 너무 커질 수 있기 때문에</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상수</a:t>
            </a:r>
            <a:r>
              <a:rPr lang="en-US" altLang="ko-KR" sz="1200" kern="100" dirty="0">
                <a:effectLst/>
                <a:latin typeface="맑은 고딕" panose="020B0503020000020004" pitchFamily="34" charset="-127"/>
                <a:ea typeface="+mn-ea"/>
                <a:cs typeface="Times New Roman" panose="02020603050405020304" pitchFamily="18" charset="0"/>
              </a:rPr>
              <a:t> alpha</a:t>
            </a:r>
            <a:r>
              <a:rPr lang="ko-KR" altLang="ko-KR" sz="1200" kern="100" dirty="0" err="1">
                <a:effectLst/>
                <a:latin typeface="맑은 고딕" panose="020B0503020000020004" pitchFamily="34" charset="-127"/>
                <a:ea typeface="+mn-ea"/>
                <a:cs typeface="Times New Roman" panose="02020603050405020304" pitchFamily="18" charset="0"/>
              </a:rPr>
              <a:t>를</a:t>
            </a:r>
            <a:r>
              <a:rPr lang="ko-KR" altLang="ko-KR" sz="1200" kern="100" dirty="0">
                <a:effectLst/>
                <a:latin typeface="맑은 고딕" panose="020B0503020000020004" pitchFamily="34" charset="-127"/>
                <a:ea typeface="+mn-ea"/>
                <a:cs typeface="Times New Roman" panose="02020603050405020304" pitchFamily="18" charset="0"/>
              </a:rPr>
              <a:t> 곱해서 크기를 조정할 수 있습니다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ko-KR" sz="1200" kern="100" dirty="0">
                <a:effectLst/>
                <a:latin typeface="맑은 고딕" panose="020B0503020000020004" pitchFamily="34" charset="-127"/>
                <a:ea typeface="+mn-ea"/>
                <a:cs typeface="Times New Roman" panose="02020603050405020304" pitchFamily="18" charset="0"/>
              </a:rPr>
              <a:t>흔히</a:t>
            </a:r>
            <a:r>
              <a:rPr lang="en-US" altLang="ko-KR" sz="1200" kern="100" dirty="0">
                <a:effectLst/>
                <a:latin typeface="맑은 고딕" panose="020B0503020000020004" pitchFamily="34" charset="-127"/>
                <a:ea typeface="+mn-ea"/>
                <a:cs typeface="Times New Roman" panose="02020603050405020304" pitchFamily="18" charset="0"/>
              </a:rPr>
              <a:t> alpha </a:t>
            </a:r>
            <a:r>
              <a:rPr lang="ko-KR" altLang="ko-KR" sz="1200" kern="100" dirty="0">
                <a:effectLst/>
                <a:latin typeface="맑은 고딕" panose="020B0503020000020004" pitchFamily="34" charset="-127"/>
                <a:ea typeface="+mn-ea"/>
                <a:cs typeface="Times New Roman" panose="02020603050405020304" pitchFamily="18" charset="0"/>
              </a:rPr>
              <a:t>값으로</a:t>
            </a:r>
            <a:r>
              <a:rPr lang="en-US" altLang="ko-KR" sz="1200" kern="100" dirty="0">
                <a:effectLst/>
                <a:latin typeface="맑은 고딕" panose="020B0503020000020004" pitchFamily="34" charset="-127"/>
                <a:ea typeface="+mn-ea"/>
                <a:cs typeface="Times New Roman" panose="02020603050405020304" pitchFamily="18" charset="0"/>
              </a:rPr>
              <a:t> 1/2 </a:t>
            </a:r>
            <a:r>
              <a:rPr lang="ko-KR" altLang="ko-KR" sz="1200" kern="100" dirty="0">
                <a:effectLst/>
                <a:latin typeface="맑은 고딕" panose="020B0503020000020004" pitchFamily="34" charset="-127"/>
                <a:ea typeface="+mn-ea"/>
                <a:cs typeface="Times New Roman" panose="02020603050405020304" pitchFamily="18" charset="0"/>
              </a:rPr>
              <a:t>이 쓰입니다</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US" altLang="ko-KR" sz="1200" kern="100" dirty="0">
                <a:effectLst/>
                <a:latin typeface="맑은 고딕" panose="020B0503020000020004" pitchFamily="34" charset="-127"/>
                <a:ea typeface="+mn-ea"/>
                <a:cs typeface="Times New Roman" panose="02020603050405020304" pitchFamily="18" charset="0"/>
              </a:rPr>
              <a:t> </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Cubic Hermite curves can also be used for key frame interpolation, but it is inconvenient to manually assign the derivative values ​​</a:t>
            </a:r>
            <a:r>
              <a:rPr lang="en-US" altLang="ko-KR" sz="1200" kern="100" dirty="0" err="1">
                <a:effectLst/>
                <a:latin typeface="맑은 고딕" panose="020B0503020000020004" pitchFamily="34" charset="-127"/>
                <a:ea typeface="+mn-ea"/>
                <a:cs typeface="Times New Roman" panose="02020603050405020304" pitchFamily="18" charset="0"/>
              </a:rPr>
              <a:t>m_i</a:t>
            </a:r>
            <a:r>
              <a:rPr lang="en-US" altLang="ko-KR" sz="1200" kern="100" dirty="0">
                <a:effectLst/>
                <a:latin typeface="맑은 고딕" panose="020B0503020000020004" pitchFamily="34" charset="-127"/>
                <a:ea typeface="+mn-ea"/>
                <a:cs typeface="Times New Roman" panose="02020603050405020304" pitchFamily="18" charset="0"/>
              </a:rPr>
              <a:t> in each key frame.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-Rom cubic interpolation was developed to make this easier.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 has been named many times, right? This method was also developed by </a:t>
            </a:r>
            <a:r>
              <a:rPr lang="en-US" altLang="ko-KR" sz="1200" kern="100" dirty="0" err="1">
                <a:effectLst/>
                <a:latin typeface="맑은 고딕" panose="020B0503020000020004" pitchFamily="34" charset="-127"/>
                <a:ea typeface="+mn-ea"/>
                <a:cs typeface="Times New Roman" panose="02020603050405020304" pitchFamily="18" charset="0"/>
              </a:rPr>
              <a:t>Catmull</a:t>
            </a:r>
            <a:r>
              <a:rPr lang="en-US" altLang="ko-KR" sz="1200" kern="100" dirty="0">
                <a:effectLst/>
                <a:latin typeface="맑은 고딕" panose="020B0503020000020004" pitchFamily="34" charset="-127"/>
                <a:ea typeface="+mn-ea"/>
                <a:cs typeface="Times New Roman" panose="02020603050405020304" pitchFamily="18" charset="0"/>
              </a:rPr>
              <a:t> with his colleague, Rom.</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Key frame data f_0, f_1, ..., </a:t>
            </a:r>
            <a:r>
              <a:rPr lang="en-US" altLang="ko-KR" sz="1200" kern="100" dirty="0" err="1">
                <a:effectLst/>
                <a:latin typeface="맑은 고딕" panose="020B0503020000020004" pitchFamily="34" charset="-127"/>
                <a:ea typeface="+mn-ea"/>
                <a:cs typeface="Times New Roman" panose="02020603050405020304" pitchFamily="18" charset="0"/>
              </a:rPr>
              <a:t>f_k</a:t>
            </a:r>
            <a:r>
              <a:rPr lang="en-US" altLang="ko-KR" sz="1200" kern="100" dirty="0">
                <a:effectLst/>
                <a:latin typeface="맑은 고딕" panose="020B0503020000020004" pitchFamily="34" charset="-127"/>
                <a:ea typeface="+mn-ea"/>
                <a:cs typeface="Times New Roman" panose="02020603050405020304" pitchFamily="18" charset="0"/>
              </a:rPr>
              <a:t> are given at time t_0, t_1, ... </a:t>
            </a:r>
            <a:r>
              <a:rPr lang="en-US" altLang="ko-KR" sz="1200" kern="100" dirty="0" err="1">
                <a:effectLst/>
                <a:latin typeface="맑은 고딕" panose="020B0503020000020004" pitchFamily="34" charset="-127"/>
                <a:ea typeface="+mn-ea"/>
                <a:cs typeface="Times New Roman" panose="02020603050405020304" pitchFamily="18" charset="0"/>
              </a:rPr>
              <a:t>t_k</a:t>
            </a:r>
            <a:r>
              <a:rPr lang="en-US" altLang="ko-KR" sz="1200" kern="100" dirty="0">
                <a:effectLst/>
                <a:latin typeface="맑은 고딕" panose="020B0503020000020004" pitchFamily="34" charset="-127"/>
                <a:ea typeface="+mn-ea"/>
                <a:cs typeface="Times New Roman" panose="02020603050405020304" pitchFamily="18" charset="0"/>
              </a:rPr>
              <a:t>.</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In this case, the derivative </a:t>
            </a:r>
            <a:r>
              <a:rPr lang="en-US" altLang="ko-KR" sz="1200" kern="100" dirty="0" err="1">
                <a:effectLst/>
                <a:latin typeface="맑은 고딕" panose="020B0503020000020004" pitchFamily="34" charset="-127"/>
                <a:ea typeface="+mn-ea"/>
                <a:cs typeface="Times New Roman" panose="02020603050405020304" pitchFamily="18" charset="0"/>
              </a:rPr>
              <a:t>m_k</a:t>
            </a:r>
            <a:r>
              <a:rPr lang="en-US" altLang="ko-KR" sz="1200" kern="100" dirty="0">
                <a:effectLst/>
                <a:latin typeface="맑은 고딕" panose="020B0503020000020004" pitchFamily="34" charset="-127"/>
                <a:ea typeface="+mn-ea"/>
                <a:cs typeface="Times New Roman" panose="02020603050405020304" pitchFamily="18" charset="0"/>
              </a:rPr>
              <a:t> in each key frame can be obtained by dividing the data difference f_ (k + 1) - </a:t>
            </a:r>
            <a:r>
              <a:rPr lang="en-US" altLang="ko-KR" sz="1200" kern="100" dirty="0" err="1">
                <a:effectLst/>
                <a:latin typeface="맑은 고딕" panose="020B0503020000020004" pitchFamily="34" charset="-127"/>
                <a:ea typeface="+mn-ea"/>
                <a:cs typeface="Times New Roman" panose="02020603050405020304" pitchFamily="18" charset="0"/>
              </a:rPr>
              <a:t>f_k</a:t>
            </a:r>
            <a:r>
              <a:rPr lang="en-US" altLang="ko-KR" sz="1200" kern="100" dirty="0">
                <a:effectLst/>
                <a:latin typeface="맑은 고딕" panose="020B0503020000020004" pitchFamily="34" charset="-127"/>
                <a:ea typeface="+mn-ea"/>
                <a:cs typeface="Times New Roman" panose="02020603050405020304" pitchFamily="18" charset="0"/>
              </a:rPr>
              <a:t> by the time difference t_ (k + 1) - </a:t>
            </a:r>
            <a:r>
              <a:rPr lang="en-US" altLang="ko-KR" sz="1200" kern="100" dirty="0" err="1">
                <a:effectLst/>
                <a:latin typeface="맑은 고딕" panose="020B0503020000020004" pitchFamily="34" charset="-127"/>
                <a:ea typeface="+mn-ea"/>
                <a:cs typeface="Times New Roman" panose="02020603050405020304" pitchFamily="18" charset="0"/>
              </a:rPr>
              <a:t>t_k</a:t>
            </a:r>
            <a:r>
              <a:rPr lang="en-US" altLang="ko-KR" sz="1200" kern="100" dirty="0">
                <a:effectLst/>
                <a:latin typeface="맑은 고딕" panose="020B0503020000020004" pitchFamily="34" charset="-127"/>
                <a:ea typeface="+mn-ea"/>
                <a:cs typeface="Times New Roman" panose="02020603050405020304" pitchFamily="18" charset="0"/>
              </a:rPr>
              <a:t>. This allows you to automatically calculate derivative values ​​from data values, without specifying </a:t>
            </a:r>
            <a:r>
              <a:rPr lang="en-US" altLang="ko-KR" sz="1200" kern="100" dirty="0" err="1">
                <a:effectLst/>
                <a:latin typeface="맑은 고딕" panose="020B0503020000020004" pitchFamily="34" charset="-127"/>
                <a:ea typeface="+mn-ea"/>
                <a:cs typeface="Times New Roman" panose="02020603050405020304" pitchFamily="18" charset="0"/>
              </a:rPr>
              <a:t>m_k</a:t>
            </a:r>
            <a:r>
              <a:rPr lang="en-US" altLang="ko-KR" sz="1200" kern="100" dirty="0">
                <a:effectLst/>
                <a:latin typeface="맑은 고딕" panose="020B0503020000020004" pitchFamily="34" charset="-127"/>
                <a:ea typeface="+mn-ea"/>
                <a:cs typeface="Times New Roman" panose="02020603050405020304" pitchFamily="18" charset="0"/>
              </a:rPr>
              <a:t> values.</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Now we can get this expression by substituting </a:t>
            </a:r>
            <a:r>
              <a:rPr lang="en-US" altLang="ko-KR" sz="1200" kern="100" dirty="0" err="1">
                <a:effectLst/>
                <a:latin typeface="맑은 고딕" panose="020B0503020000020004" pitchFamily="34" charset="-127"/>
                <a:ea typeface="+mn-ea"/>
                <a:cs typeface="Times New Roman" panose="02020603050405020304" pitchFamily="18" charset="0"/>
              </a:rPr>
              <a:t>m_k</a:t>
            </a:r>
            <a:r>
              <a:rPr lang="en-US" altLang="ko-KR" sz="1200" kern="100" dirty="0">
                <a:effectLst/>
                <a:latin typeface="맑은 고딕" panose="020B0503020000020004" pitchFamily="34" charset="-127"/>
                <a:ea typeface="+mn-ea"/>
                <a:cs typeface="Times New Roman" panose="02020603050405020304" pitchFamily="18" charset="0"/>
              </a:rPr>
              <a:t> and m_ (k + 1) values ​​for cubic Hermite interpolation.</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The cubic curves of each section are the first derivative continuous (C ^ 1 continuous) because the derivative values ​​at the boundary are the same.</a:t>
            </a:r>
            <a:endParaRPr lang="ko-KR" altLang="ko-KR" sz="1200" kern="100" dirty="0">
              <a:effectLst/>
              <a:latin typeface="맑은 고딕" panose="020B0503020000020004" pitchFamily="34" charset="-127"/>
              <a:ea typeface="+mn-ea"/>
              <a:cs typeface="Times New Roman" panose="02020603050405020304" pitchFamily="18" charset="0"/>
            </a:endParaRPr>
          </a:p>
          <a:p>
            <a:pPr marL="342900" lvl="0" indent="-3429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Since the derivative value can be too large, you can resize it by multiplying it by the constant alpha. Often the alpha value is 1/2.</a:t>
            </a:r>
            <a:endParaRPr lang="ko-KR" altLang="ko-KR" sz="1200" kern="100" dirty="0">
              <a:effectLst/>
              <a:latin typeface="맑은 고딕" panose="020B0503020000020004" pitchFamily="34" charset="-127"/>
              <a:ea typeface="+mn-ea"/>
              <a:cs typeface="Times New Roman" panose="02020603050405020304" pitchFamily="18" charset="0"/>
            </a:endParaRP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421091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t_0</a:t>
            </a:r>
            <a:r>
              <a:rPr kumimoji="1" lang="ko-KR" altLang="en-US" dirty="0"/>
              <a:t>에서의 미분은 </a:t>
            </a:r>
            <a:r>
              <a:rPr kumimoji="1" lang="en" altLang="ko-KR" dirty="0"/>
              <a:t>t_(-1) </a:t>
            </a:r>
            <a:r>
              <a:rPr kumimoji="1" lang="ko-KR" altLang="en-US" dirty="0"/>
              <a:t>의 </a:t>
            </a:r>
            <a:r>
              <a:rPr kumimoji="1" lang="en" altLang="ko-KR" dirty="0"/>
              <a:t>keyframe</a:t>
            </a:r>
            <a:r>
              <a:rPr kumimoji="1" lang="ko-KR" altLang="en-US" dirty="0"/>
              <a:t>이 존재하지 않기 때문에 앞의 일반식으로는 구해 낼 수 없습니다</a:t>
            </a:r>
            <a:r>
              <a:rPr kumimoji="1" lang="en-US" altLang="ko-KR" dirty="0"/>
              <a:t>. </a:t>
            </a:r>
            <a:r>
              <a:rPr kumimoji="1" lang="ko-KR" altLang="en-US" dirty="0"/>
              <a:t>여러가지 방법이 있겠습니다만</a:t>
            </a:r>
            <a:r>
              <a:rPr kumimoji="1" lang="en-US" altLang="ko-KR" dirty="0"/>
              <a:t>, </a:t>
            </a:r>
            <a:r>
              <a:rPr kumimoji="1" lang="ko-KR" altLang="en-US" dirty="0"/>
              <a:t>가장 간단한 것은 </a:t>
            </a:r>
            <a:r>
              <a:rPr kumimoji="1" lang="en-US" altLang="ko-KR" dirty="0"/>
              <a:t>(f_1 – f_0) / (t_1 – t_0) </a:t>
            </a:r>
            <a:r>
              <a:rPr kumimoji="1" lang="ko-KR" altLang="en-US" dirty="0" err="1"/>
              <a:t>를</a:t>
            </a:r>
            <a:r>
              <a:rPr kumimoji="1" lang="ko-KR" altLang="en-US" dirty="0"/>
              <a:t> 사용하는 것입니다</a:t>
            </a:r>
            <a:r>
              <a:rPr kumimoji="1" lang="en-US" altLang="ko-KR" dirty="0"/>
              <a:t>.</a:t>
            </a:r>
            <a:r>
              <a:rPr kumimoji="1" lang="ko-KR" altLang="en-US" dirty="0"/>
              <a:t> 끝 미분도 비슷하게 구할 수 있습니다</a:t>
            </a:r>
            <a:r>
              <a:rPr kumimoji="1" lang="en-US" altLang="ko-KR" dirty="0"/>
              <a:t>.</a:t>
            </a:r>
          </a:p>
          <a:p>
            <a:endParaRPr kumimoji="1" lang="en-US" altLang="ko-KR" dirty="0"/>
          </a:p>
          <a:p>
            <a:r>
              <a:rPr kumimoji="1" lang="en" altLang="ko-KR" dirty="0"/>
              <a:t>The derivative at t_0 can not be obtained by the above general expression because the keyframe of t_ (- 1) does not exist. There are many ways to do this, but</a:t>
            </a:r>
            <a:r>
              <a:rPr kumimoji="1" lang="ko-KR" altLang="en-US" dirty="0"/>
              <a:t> </a:t>
            </a:r>
            <a:r>
              <a:rPr kumimoji="1" lang="en-US" altLang="ko-KR" dirty="0"/>
              <a:t>most simplest one is taking (f_1 – f_0) / (t_1 – t_0) as the tangent of the starting point. The ending tangent can be computed similarly. </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10308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191344" y="1124745"/>
            <a:ext cx="580305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803056"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400601"/>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hf hdr="0" ftr="0" dt="0"/>
  <p:txStyles>
    <p:titleStyle>
      <a:lvl1pPr algn="l" defTabSz="914400" rtl="0" eaLnBrk="1" latinLnBrk="1" hangingPunct="1">
        <a:spcBef>
          <a:spcPct val="0"/>
        </a:spcBef>
        <a:buNone/>
        <a:defRPr sz="3600" b="1" kern="1200">
          <a:solidFill>
            <a:schemeClr val="tx1"/>
          </a:solidFill>
          <a:latin typeface="Tahoma" panose="020B0604030504040204" pitchFamily="34" charset="0"/>
          <a:ea typeface="+mj-ea"/>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a:xfrm>
            <a:off x="696888" y="1968063"/>
            <a:ext cx="10798224" cy="1470025"/>
          </a:xfrm>
        </p:spPr>
        <p:txBody>
          <a:bodyPr/>
          <a:lstStyle/>
          <a:p>
            <a:pPr algn="ctr"/>
            <a:r>
              <a:rPr lang="en-US" dirty="0">
                <a:ea typeface="Tahoma" panose="020B0604030504040204" pitchFamily="34" charset="0"/>
              </a:rPr>
              <a:t>1</a:t>
            </a:r>
            <a:r>
              <a:rPr lang="en-US" altLang="ko-KR" dirty="0">
                <a:ea typeface="Tahoma" panose="020B0604030504040204" pitchFamily="34" charset="0"/>
              </a:rPr>
              <a:t>1</a:t>
            </a:r>
            <a:r>
              <a:rPr lang="en-US" dirty="0">
                <a:latin typeface="Tahoma" panose="020B0604030504040204" pitchFamily="34" charset="0"/>
                <a:ea typeface="Tahoma" panose="020B0604030504040204" pitchFamily="34" charset="0"/>
                <a:cs typeface="Tahoma" panose="020B0604030504040204" pitchFamily="34" charset="0"/>
              </a:rPr>
              <a:t>_</a:t>
            </a:r>
            <a:r>
              <a:rPr lang="en-US" altLang="ko-KR" dirty="0">
                <a:ea typeface="Tahoma" panose="020B0604030504040204" pitchFamily="34" charset="0"/>
              </a:rPr>
              <a:t>1</a:t>
            </a:r>
            <a:r>
              <a:rPr lang="en-US" dirty="0">
                <a:latin typeface="Tahoma" panose="020B0604030504040204" pitchFamily="34" charset="0"/>
                <a:ea typeface="Tahoma" panose="020B0604030504040204" pitchFamily="34" charset="0"/>
                <a:cs typeface="Tahoma" panose="020B0604030504040204" pitchFamily="34" charset="0"/>
              </a:rPr>
              <a:t> </a:t>
            </a:r>
            <a:r>
              <a:rPr lang="en-US" dirty="0">
                <a:ea typeface="Tahoma" panose="020B0604030504040204" pitchFamily="34" charset="0"/>
              </a:rPr>
              <a:t>Keyframe Animations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4617E2-8CA1-2C4E-9632-336436CFC85E}"/>
              </a:ext>
            </a:extLst>
          </p:cNvPr>
          <p:cNvSpPr>
            <a:spLocks noGrp="1"/>
          </p:cNvSpPr>
          <p:nvPr>
            <p:ph type="title"/>
          </p:nvPr>
        </p:nvSpPr>
        <p:spPr/>
        <p:txBody>
          <a:bodyPr/>
          <a:lstStyle/>
          <a:p>
            <a:r>
              <a:rPr kumimoji="1" lang="en-US" altLang="ko-KR" dirty="0"/>
              <a:t>Manual Control of Tangents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F032E9BE-F4CF-DF47-8F5E-C7B1E7C47104}"/>
                  </a:ext>
                </a:extLst>
              </p:cNvPr>
              <p:cNvSpPr>
                <a:spLocks noGrp="1"/>
              </p:cNvSpPr>
              <p:nvPr>
                <p:ph idx="1"/>
              </p:nvPr>
            </p:nvSpPr>
            <p:spPr/>
            <p:txBody>
              <a:bodyPr/>
              <a:lstStyle/>
              <a:p>
                <a:r>
                  <a:rPr kumimoji="1" lang="en-US" altLang="ko-KR" dirty="0"/>
                  <a:t>Manually change the tangent direction</a:t>
                </a:r>
              </a:p>
              <a:p>
                <a:endParaRPr lang="en-US" altLang="ko-KR" dirty="0"/>
              </a:p>
              <a:p>
                <a:endParaRPr kumimoji="1" lang="en-US" altLang="ko-KR" dirty="0"/>
              </a:p>
              <a:p>
                <a:pPr marL="0" indent="0">
                  <a:buNone/>
                </a:pPr>
                <a:endParaRPr lang="en-US" altLang="ko-KR" dirty="0"/>
              </a:p>
              <a:p>
                <a:endParaRPr kumimoji="1" lang="en-US" altLang="ko-KR" dirty="0"/>
              </a:p>
              <a:p>
                <a:endParaRPr lang="en-US" altLang="ko-KR" dirty="0"/>
              </a:p>
              <a:p>
                <a:endParaRPr kumimoji="1" lang="en-US" altLang="ko-KR" dirty="0"/>
              </a:p>
              <a:p>
                <a:r>
                  <a:rPr lang="en-US" altLang="ko-KR" dirty="0"/>
                  <a:t>Manually breaking the </a:t>
                </a:r>
                <a14:m>
                  <m:oMath xmlns:m="http://schemas.openxmlformats.org/officeDocument/2006/math">
                    <m:sSup>
                      <m:sSupPr>
                        <m:ctrlPr>
                          <a:rPr lang="en-US" altLang="ko-KR" i="1" dirty="0" smtClean="0">
                            <a:latin typeface="Cambria Math" panose="02040503050406030204" pitchFamily="18" charset="0"/>
                          </a:rPr>
                        </m:ctrlPr>
                      </m:sSupPr>
                      <m:e>
                        <m:r>
                          <a:rPr lang="en-US" altLang="ko-KR" i="1" dirty="0" smtClean="0">
                            <a:latin typeface="Cambria Math" panose="02040503050406030204" pitchFamily="18" charset="0"/>
                          </a:rPr>
                          <m:t>𝐶</m:t>
                        </m:r>
                      </m:e>
                      <m:sup>
                        <m:r>
                          <a:rPr lang="en-US" altLang="ko-KR" i="1" dirty="0" smtClean="0">
                            <a:latin typeface="Cambria Math" panose="02040503050406030204" pitchFamily="18" charset="0"/>
                          </a:rPr>
                          <m:t>1</m:t>
                        </m:r>
                      </m:sup>
                    </m:sSup>
                    <m:r>
                      <a:rPr lang="en-US" altLang="ko-KR" i="1" dirty="0" smtClean="0">
                        <a:latin typeface="Cambria Math" panose="02040503050406030204" pitchFamily="18" charset="0"/>
                      </a:rPr>
                      <m:t> </m:t>
                    </m:r>
                  </m:oMath>
                </a14:m>
                <a:r>
                  <a:rPr lang="en-US" altLang="ko-KR" dirty="0"/>
                  <a:t>continuity</a:t>
                </a:r>
                <a:endParaRPr kumimoji="1" lang="ko-KR" altLang="en-US" dirty="0"/>
              </a:p>
            </p:txBody>
          </p:sp>
        </mc:Choice>
        <mc:Fallback xmlns="">
          <p:sp>
            <p:nvSpPr>
              <p:cNvPr id="3" name="내용 개체 틀 2">
                <a:extLst>
                  <a:ext uri="{FF2B5EF4-FFF2-40B4-BE49-F238E27FC236}">
                    <a16:creationId xmlns:a16="http://schemas.microsoft.com/office/drawing/2014/main" id="{F032E9BE-F4CF-DF47-8F5E-C7B1E7C47104}"/>
                  </a:ext>
                </a:extLst>
              </p:cNvPr>
              <p:cNvSpPr>
                <a:spLocks noGrp="1" noRot="1" noChangeAspect="1" noMove="1" noResize="1" noEditPoints="1" noAdjustHandles="1" noChangeArrowheads="1" noChangeShapeType="1" noTextEdit="1"/>
              </p:cNvSpPr>
              <p:nvPr>
                <p:ph idx="1"/>
              </p:nvPr>
            </p:nvSpPr>
            <p:spPr>
              <a:blipFill>
                <a:blip r:embed="rId3"/>
                <a:stretch>
                  <a:fillRect l="-720" t="-1241"/>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D09194-B31A-8148-9B7C-D800B08288A2}"/>
              </a:ext>
            </a:extLst>
          </p:cNvPr>
          <p:cNvSpPr>
            <a:spLocks noGrp="1"/>
          </p:cNvSpPr>
          <p:nvPr>
            <p:ph type="sldNum" sz="quarter" idx="12"/>
          </p:nvPr>
        </p:nvSpPr>
        <p:spPr/>
        <p:txBody>
          <a:bodyPr/>
          <a:lstStyle/>
          <a:p>
            <a:fld id="{B81C3356-60A9-4391-B4BA-980644DD2ECD}" type="slidenum">
              <a:rPr lang="ko-KR" altLang="en-US" smtClean="0"/>
              <a:t>10</a:t>
            </a:fld>
            <a:endParaRPr lang="ko-KR" altLang="en-US"/>
          </a:p>
        </p:txBody>
      </p:sp>
      <p:grpSp>
        <p:nvGrpSpPr>
          <p:cNvPr id="23" name="그룹 22">
            <a:extLst>
              <a:ext uri="{FF2B5EF4-FFF2-40B4-BE49-F238E27FC236}">
                <a16:creationId xmlns:a16="http://schemas.microsoft.com/office/drawing/2014/main" id="{6CA12989-E66B-8B49-AE56-44DBB19159C1}"/>
              </a:ext>
            </a:extLst>
          </p:cNvPr>
          <p:cNvGrpSpPr/>
          <p:nvPr/>
        </p:nvGrpSpPr>
        <p:grpSpPr>
          <a:xfrm>
            <a:off x="1153584" y="1905729"/>
            <a:ext cx="4424082" cy="1391156"/>
            <a:chOff x="1153584" y="1905729"/>
            <a:chExt cx="4424082" cy="1391156"/>
          </a:xfrm>
        </p:grpSpPr>
        <p:cxnSp>
          <p:nvCxnSpPr>
            <p:cNvPr id="11" name="직선 화살표 연결선 10">
              <a:extLst>
                <a:ext uri="{FF2B5EF4-FFF2-40B4-BE49-F238E27FC236}">
                  <a16:creationId xmlns:a16="http://schemas.microsoft.com/office/drawing/2014/main" id="{E77CB19B-F297-9D40-95F8-44C32CF80D88}"/>
                </a:ext>
              </a:extLst>
            </p:cNvPr>
            <p:cNvCxnSpPr>
              <a:cxnSpLocks/>
            </p:cNvCxnSpPr>
            <p:nvPr/>
          </p:nvCxnSpPr>
          <p:spPr bwMode="auto">
            <a:xfrm flipV="1">
              <a:off x="3026837" y="1905729"/>
              <a:ext cx="574111" cy="64164"/>
            </a:xfrm>
            <a:prstGeom prst="straightConnector1">
              <a:avLst/>
            </a:prstGeom>
            <a:noFill/>
            <a:ln w="47625" cap="flat" cmpd="sng" algn="ctr">
              <a:solidFill>
                <a:schemeClr val="accent5">
                  <a:lumMod val="50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4" name="직선 연결선[R] 13">
              <a:extLst>
                <a:ext uri="{FF2B5EF4-FFF2-40B4-BE49-F238E27FC236}">
                  <a16:creationId xmlns:a16="http://schemas.microsoft.com/office/drawing/2014/main" id="{53A91452-C997-414C-BF17-CE204006BC3B}"/>
                </a:ext>
              </a:extLst>
            </p:cNvPr>
            <p:cNvCxnSpPr>
              <a:stCxn id="8" idx="6"/>
              <a:endCxn id="10" idx="2"/>
            </p:cNvCxnSpPr>
            <p:nvPr/>
          </p:nvCxnSpPr>
          <p:spPr bwMode="auto">
            <a:xfrm flipV="1">
              <a:off x="2310786" y="2810410"/>
              <a:ext cx="2649063" cy="422311"/>
            </a:xfrm>
            <a:prstGeom prst="line">
              <a:avLst/>
            </a:prstGeom>
            <a:noFill/>
            <a:ln w="38100" cap="flat" cmpd="sng" algn="ctr">
              <a:solidFill>
                <a:srgbClr val="FFC000"/>
              </a:solidFill>
              <a:prstDash val="sys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6" name="자유형 5">
              <a:extLst>
                <a:ext uri="{FF2B5EF4-FFF2-40B4-BE49-F238E27FC236}">
                  <a16:creationId xmlns:a16="http://schemas.microsoft.com/office/drawing/2014/main" id="{58129165-20C0-814A-A3C9-F0F156130919}"/>
                </a:ext>
              </a:extLst>
            </p:cNvPr>
            <p:cNvSpPr/>
            <p:nvPr/>
          </p:nvSpPr>
          <p:spPr bwMode="auto">
            <a:xfrm>
              <a:off x="1153584" y="1985659"/>
              <a:ext cx="4424082" cy="1311226"/>
            </a:xfrm>
            <a:custGeom>
              <a:avLst/>
              <a:gdLst>
                <a:gd name="connsiteX0" fmla="*/ 0 w 4424082"/>
                <a:gd name="connsiteY0" fmla="*/ 1147506 h 1311226"/>
                <a:gd name="connsiteX1" fmla="*/ 1116106 w 4424082"/>
                <a:gd name="connsiteY1" fmla="*/ 1214742 h 1311226"/>
                <a:gd name="connsiteX2" fmla="*/ 1869141 w 4424082"/>
                <a:gd name="connsiteY2" fmla="*/ 4506 h 1311226"/>
                <a:gd name="connsiteX3" fmla="*/ 3751729 w 4424082"/>
                <a:gd name="connsiteY3" fmla="*/ 797883 h 1311226"/>
                <a:gd name="connsiteX4" fmla="*/ 4424082 w 4424082"/>
                <a:gd name="connsiteY4" fmla="*/ 649965 h 131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082" h="1311226">
                  <a:moveTo>
                    <a:pt x="0" y="1147506"/>
                  </a:moveTo>
                  <a:cubicBezTo>
                    <a:pt x="402291" y="1276374"/>
                    <a:pt x="804582" y="1405242"/>
                    <a:pt x="1116106" y="1214742"/>
                  </a:cubicBezTo>
                  <a:cubicBezTo>
                    <a:pt x="1427630" y="1024242"/>
                    <a:pt x="1429871" y="73982"/>
                    <a:pt x="1869141" y="4506"/>
                  </a:cubicBezTo>
                  <a:cubicBezTo>
                    <a:pt x="2308411" y="-64970"/>
                    <a:pt x="3325906" y="690307"/>
                    <a:pt x="3751729" y="797883"/>
                  </a:cubicBezTo>
                  <a:cubicBezTo>
                    <a:pt x="4177552" y="905459"/>
                    <a:pt x="4300817" y="777712"/>
                    <a:pt x="4424082" y="649965"/>
                  </a:cubicBezTo>
                </a:path>
              </a:pathLst>
            </a:cu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8" name="타원 7">
              <a:extLst>
                <a:ext uri="{FF2B5EF4-FFF2-40B4-BE49-F238E27FC236}">
                  <a16:creationId xmlns:a16="http://schemas.microsoft.com/office/drawing/2014/main" id="{728977DA-E9CF-6947-AD59-88832BFBC97C}"/>
                </a:ext>
              </a:extLst>
            </p:cNvPr>
            <p:cNvSpPr/>
            <p:nvPr/>
          </p:nvSpPr>
          <p:spPr bwMode="auto">
            <a:xfrm>
              <a:off x="2180798" y="3168557"/>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9" name="타원 8">
              <a:extLst>
                <a:ext uri="{FF2B5EF4-FFF2-40B4-BE49-F238E27FC236}">
                  <a16:creationId xmlns:a16="http://schemas.microsoft.com/office/drawing/2014/main" id="{9795E23E-6EF7-E54C-945D-0587FA120785}"/>
                </a:ext>
              </a:extLst>
            </p:cNvPr>
            <p:cNvSpPr/>
            <p:nvPr/>
          </p:nvSpPr>
          <p:spPr bwMode="auto">
            <a:xfrm>
              <a:off x="2938314" y="1921495"/>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0" name="타원 9">
              <a:extLst>
                <a:ext uri="{FF2B5EF4-FFF2-40B4-BE49-F238E27FC236}">
                  <a16:creationId xmlns:a16="http://schemas.microsoft.com/office/drawing/2014/main" id="{6E7027D8-16A3-DD43-91E0-B0D58BB5F92D}"/>
                </a:ext>
              </a:extLst>
            </p:cNvPr>
            <p:cNvSpPr/>
            <p:nvPr/>
          </p:nvSpPr>
          <p:spPr bwMode="auto">
            <a:xfrm>
              <a:off x="4959849" y="2746246"/>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grpSp>
        <p:nvGrpSpPr>
          <p:cNvPr id="24" name="그룹 23">
            <a:extLst>
              <a:ext uri="{FF2B5EF4-FFF2-40B4-BE49-F238E27FC236}">
                <a16:creationId xmlns:a16="http://schemas.microsoft.com/office/drawing/2014/main" id="{63C52283-6257-6241-BC49-C15EAAFCECA8}"/>
              </a:ext>
            </a:extLst>
          </p:cNvPr>
          <p:cNvGrpSpPr/>
          <p:nvPr/>
        </p:nvGrpSpPr>
        <p:grpSpPr>
          <a:xfrm>
            <a:off x="6062879" y="1265906"/>
            <a:ext cx="4424082" cy="2030979"/>
            <a:chOff x="6062879" y="1265906"/>
            <a:chExt cx="4424082" cy="2030979"/>
          </a:xfrm>
        </p:grpSpPr>
        <p:cxnSp>
          <p:nvCxnSpPr>
            <p:cNvPr id="15" name="직선 화살표 연결선 14">
              <a:extLst>
                <a:ext uri="{FF2B5EF4-FFF2-40B4-BE49-F238E27FC236}">
                  <a16:creationId xmlns:a16="http://schemas.microsoft.com/office/drawing/2014/main" id="{5C1A27A2-4C06-F842-97BB-ECD9DBF96338}"/>
                </a:ext>
              </a:extLst>
            </p:cNvPr>
            <p:cNvCxnSpPr>
              <a:cxnSpLocks/>
            </p:cNvCxnSpPr>
            <p:nvPr/>
          </p:nvCxnSpPr>
          <p:spPr bwMode="auto">
            <a:xfrm flipV="1">
              <a:off x="7920366" y="1265906"/>
              <a:ext cx="0" cy="719753"/>
            </a:xfrm>
            <a:prstGeom prst="straightConnector1">
              <a:avLst/>
            </a:prstGeom>
            <a:noFill/>
            <a:ln w="47625" cap="flat" cmpd="sng" algn="ctr">
              <a:solidFill>
                <a:schemeClr val="accent5">
                  <a:lumMod val="50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자유형 16">
              <a:extLst>
                <a:ext uri="{FF2B5EF4-FFF2-40B4-BE49-F238E27FC236}">
                  <a16:creationId xmlns:a16="http://schemas.microsoft.com/office/drawing/2014/main" id="{79A7DE41-CE87-8E45-B300-ADFC90237E28}"/>
                </a:ext>
              </a:extLst>
            </p:cNvPr>
            <p:cNvSpPr/>
            <p:nvPr/>
          </p:nvSpPr>
          <p:spPr bwMode="auto">
            <a:xfrm>
              <a:off x="6062879" y="1772161"/>
              <a:ext cx="4424082" cy="1524724"/>
            </a:xfrm>
            <a:custGeom>
              <a:avLst/>
              <a:gdLst>
                <a:gd name="connsiteX0" fmla="*/ 0 w 4424082"/>
                <a:gd name="connsiteY0" fmla="*/ 1147506 h 1311226"/>
                <a:gd name="connsiteX1" fmla="*/ 1116106 w 4424082"/>
                <a:gd name="connsiteY1" fmla="*/ 1214742 h 1311226"/>
                <a:gd name="connsiteX2" fmla="*/ 1869141 w 4424082"/>
                <a:gd name="connsiteY2" fmla="*/ 4506 h 1311226"/>
                <a:gd name="connsiteX3" fmla="*/ 3751729 w 4424082"/>
                <a:gd name="connsiteY3" fmla="*/ 797883 h 1311226"/>
                <a:gd name="connsiteX4" fmla="*/ 4424082 w 4424082"/>
                <a:gd name="connsiteY4" fmla="*/ 649965 h 1311226"/>
                <a:gd name="connsiteX0" fmla="*/ 0 w 4424082"/>
                <a:gd name="connsiteY0" fmla="*/ 1361004 h 1524724"/>
                <a:gd name="connsiteX1" fmla="*/ 1116106 w 4424082"/>
                <a:gd name="connsiteY1" fmla="*/ 1428240 h 1524724"/>
                <a:gd name="connsiteX2" fmla="*/ 1869141 w 4424082"/>
                <a:gd name="connsiteY2" fmla="*/ 218004 h 1524724"/>
                <a:gd name="connsiteX3" fmla="*/ 3751729 w 4424082"/>
                <a:gd name="connsiteY3" fmla="*/ 1011381 h 1524724"/>
                <a:gd name="connsiteX4" fmla="*/ 4424082 w 4424082"/>
                <a:gd name="connsiteY4" fmla="*/ 863463 h 152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082" h="1524724">
                  <a:moveTo>
                    <a:pt x="0" y="1361004"/>
                  </a:moveTo>
                  <a:cubicBezTo>
                    <a:pt x="402291" y="1489872"/>
                    <a:pt x="804582" y="1618740"/>
                    <a:pt x="1116106" y="1428240"/>
                  </a:cubicBezTo>
                  <a:cubicBezTo>
                    <a:pt x="1427630" y="1237740"/>
                    <a:pt x="1873624" y="973280"/>
                    <a:pt x="1869141" y="218004"/>
                  </a:cubicBezTo>
                  <a:cubicBezTo>
                    <a:pt x="1864658" y="-537272"/>
                    <a:pt x="3325906" y="903805"/>
                    <a:pt x="3751729" y="1011381"/>
                  </a:cubicBezTo>
                  <a:cubicBezTo>
                    <a:pt x="4177552" y="1118957"/>
                    <a:pt x="4300817" y="991210"/>
                    <a:pt x="4424082" y="863463"/>
                  </a:cubicBezTo>
                </a:path>
              </a:pathLst>
            </a:cu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18" name="타원 17">
              <a:extLst>
                <a:ext uri="{FF2B5EF4-FFF2-40B4-BE49-F238E27FC236}">
                  <a16:creationId xmlns:a16="http://schemas.microsoft.com/office/drawing/2014/main" id="{44E911F8-9E7A-9545-B6AD-0BACB391C40D}"/>
                </a:ext>
              </a:extLst>
            </p:cNvPr>
            <p:cNvSpPr/>
            <p:nvPr/>
          </p:nvSpPr>
          <p:spPr bwMode="auto">
            <a:xfrm>
              <a:off x="7090093" y="3168557"/>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9" name="타원 18">
              <a:extLst>
                <a:ext uri="{FF2B5EF4-FFF2-40B4-BE49-F238E27FC236}">
                  <a16:creationId xmlns:a16="http://schemas.microsoft.com/office/drawing/2014/main" id="{04291B24-E152-614C-A568-337DBD3F0787}"/>
                </a:ext>
              </a:extLst>
            </p:cNvPr>
            <p:cNvSpPr/>
            <p:nvPr/>
          </p:nvSpPr>
          <p:spPr bwMode="auto">
            <a:xfrm>
              <a:off x="7847609" y="1921495"/>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20" name="타원 19">
              <a:extLst>
                <a:ext uri="{FF2B5EF4-FFF2-40B4-BE49-F238E27FC236}">
                  <a16:creationId xmlns:a16="http://schemas.microsoft.com/office/drawing/2014/main" id="{F74AAD4F-3968-F64F-BE93-5F9C809AC646}"/>
                </a:ext>
              </a:extLst>
            </p:cNvPr>
            <p:cNvSpPr/>
            <p:nvPr/>
          </p:nvSpPr>
          <p:spPr bwMode="auto">
            <a:xfrm>
              <a:off x="9869144" y="2746246"/>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sp>
        <p:nvSpPr>
          <p:cNvPr id="22" name="오른쪽 화살표[R] 21">
            <a:extLst>
              <a:ext uri="{FF2B5EF4-FFF2-40B4-BE49-F238E27FC236}">
                <a16:creationId xmlns:a16="http://schemas.microsoft.com/office/drawing/2014/main" id="{6B851F44-C268-BB4A-8D95-352174A4AB9A}"/>
              </a:ext>
            </a:extLst>
          </p:cNvPr>
          <p:cNvSpPr/>
          <p:nvPr/>
        </p:nvSpPr>
        <p:spPr bwMode="auto">
          <a:xfrm>
            <a:off x="5795682" y="2259106"/>
            <a:ext cx="591671" cy="487140"/>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nvGrpSpPr>
          <p:cNvPr id="38" name="그룹 37">
            <a:extLst>
              <a:ext uri="{FF2B5EF4-FFF2-40B4-BE49-F238E27FC236}">
                <a16:creationId xmlns:a16="http://schemas.microsoft.com/office/drawing/2014/main" id="{DBDF0F9A-7E1C-2244-B02D-43A861F9EDB0}"/>
              </a:ext>
            </a:extLst>
          </p:cNvPr>
          <p:cNvGrpSpPr/>
          <p:nvPr/>
        </p:nvGrpSpPr>
        <p:grpSpPr>
          <a:xfrm>
            <a:off x="2245792" y="4597691"/>
            <a:ext cx="4424082" cy="1375390"/>
            <a:chOff x="2245792" y="4597691"/>
            <a:chExt cx="4424082" cy="1375390"/>
          </a:xfrm>
        </p:grpSpPr>
        <p:cxnSp>
          <p:nvCxnSpPr>
            <p:cNvPr id="26" name="직선 화살표 연결선 25">
              <a:extLst>
                <a:ext uri="{FF2B5EF4-FFF2-40B4-BE49-F238E27FC236}">
                  <a16:creationId xmlns:a16="http://schemas.microsoft.com/office/drawing/2014/main" id="{7ACCCC59-86ED-AA49-B343-D233AD989C61}"/>
                </a:ext>
              </a:extLst>
            </p:cNvPr>
            <p:cNvCxnSpPr>
              <a:cxnSpLocks/>
            </p:cNvCxnSpPr>
            <p:nvPr/>
          </p:nvCxnSpPr>
          <p:spPr bwMode="auto">
            <a:xfrm>
              <a:off x="4122410" y="4693838"/>
              <a:ext cx="335423" cy="625883"/>
            </a:xfrm>
            <a:prstGeom prst="straightConnector1">
              <a:avLst/>
            </a:prstGeom>
            <a:noFill/>
            <a:ln w="34925" cap="flat" cmpd="sng" algn="ctr">
              <a:solidFill>
                <a:schemeClr val="accent5">
                  <a:lumMod val="50000"/>
                </a:schemeClr>
              </a:solidFill>
              <a:prstDash val="solid"/>
              <a:round/>
              <a:headEnd type="none"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8" name="자유형 27">
              <a:extLst>
                <a:ext uri="{FF2B5EF4-FFF2-40B4-BE49-F238E27FC236}">
                  <a16:creationId xmlns:a16="http://schemas.microsoft.com/office/drawing/2014/main" id="{155D0596-8391-B74B-8512-DE3189371928}"/>
                </a:ext>
              </a:extLst>
            </p:cNvPr>
            <p:cNvSpPr/>
            <p:nvPr/>
          </p:nvSpPr>
          <p:spPr bwMode="auto">
            <a:xfrm>
              <a:off x="2245792" y="4666361"/>
              <a:ext cx="4424082" cy="1306720"/>
            </a:xfrm>
            <a:custGeom>
              <a:avLst/>
              <a:gdLst>
                <a:gd name="connsiteX0" fmla="*/ 0 w 4424082"/>
                <a:gd name="connsiteY0" fmla="*/ 1147506 h 1311226"/>
                <a:gd name="connsiteX1" fmla="*/ 1116106 w 4424082"/>
                <a:gd name="connsiteY1" fmla="*/ 1214742 h 1311226"/>
                <a:gd name="connsiteX2" fmla="*/ 1869141 w 4424082"/>
                <a:gd name="connsiteY2" fmla="*/ 4506 h 1311226"/>
                <a:gd name="connsiteX3" fmla="*/ 3751729 w 4424082"/>
                <a:gd name="connsiteY3" fmla="*/ 797883 h 1311226"/>
                <a:gd name="connsiteX4" fmla="*/ 4424082 w 4424082"/>
                <a:gd name="connsiteY4" fmla="*/ 649965 h 1311226"/>
                <a:gd name="connsiteX0" fmla="*/ 0 w 4424082"/>
                <a:gd name="connsiteY0" fmla="*/ 1188903 h 1352623"/>
                <a:gd name="connsiteX1" fmla="*/ 1116106 w 4424082"/>
                <a:gd name="connsiteY1" fmla="*/ 1256139 h 1352623"/>
                <a:gd name="connsiteX2" fmla="*/ 1869141 w 4424082"/>
                <a:gd name="connsiteY2" fmla="*/ 45903 h 1352623"/>
                <a:gd name="connsiteX3" fmla="*/ 3751729 w 4424082"/>
                <a:gd name="connsiteY3" fmla="*/ 839280 h 1352623"/>
                <a:gd name="connsiteX4" fmla="*/ 4424082 w 4424082"/>
                <a:gd name="connsiteY4" fmla="*/ 691362 h 1352623"/>
                <a:gd name="connsiteX0" fmla="*/ 0 w 4424082"/>
                <a:gd name="connsiteY0" fmla="*/ 1188903 h 1352623"/>
                <a:gd name="connsiteX1" fmla="*/ 1116106 w 4424082"/>
                <a:gd name="connsiteY1" fmla="*/ 1256139 h 1352623"/>
                <a:gd name="connsiteX2" fmla="*/ 1869141 w 4424082"/>
                <a:gd name="connsiteY2" fmla="*/ 45903 h 1352623"/>
                <a:gd name="connsiteX3" fmla="*/ 3751729 w 4424082"/>
                <a:gd name="connsiteY3" fmla="*/ 839280 h 1352623"/>
                <a:gd name="connsiteX4" fmla="*/ 4424082 w 4424082"/>
                <a:gd name="connsiteY4" fmla="*/ 691362 h 1352623"/>
                <a:gd name="connsiteX0" fmla="*/ 0 w 4424082"/>
                <a:gd name="connsiteY0" fmla="*/ 1143000 h 1306720"/>
                <a:gd name="connsiteX1" fmla="*/ 1116106 w 4424082"/>
                <a:gd name="connsiteY1" fmla="*/ 1210236 h 1306720"/>
                <a:gd name="connsiteX2" fmla="*/ 1869141 w 4424082"/>
                <a:gd name="connsiteY2" fmla="*/ 0 h 1306720"/>
                <a:gd name="connsiteX3" fmla="*/ 3751729 w 4424082"/>
                <a:gd name="connsiteY3" fmla="*/ 793377 h 1306720"/>
                <a:gd name="connsiteX4" fmla="*/ 4424082 w 4424082"/>
                <a:gd name="connsiteY4" fmla="*/ 645459 h 1306720"/>
                <a:gd name="connsiteX0" fmla="*/ 0 w 4424082"/>
                <a:gd name="connsiteY0" fmla="*/ 1143000 h 1306720"/>
                <a:gd name="connsiteX1" fmla="*/ 1116106 w 4424082"/>
                <a:gd name="connsiteY1" fmla="*/ 1210236 h 1306720"/>
                <a:gd name="connsiteX2" fmla="*/ 1869141 w 4424082"/>
                <a:gd name="connsiteY2" fmla="*/ 0 h 1306720"/>
                <a:gd name="connsiteX3" fmla="*/ 3751729 w 4424082"/>
                <a:gd name="connsiteY3" fmla="*/ 793377 h 1306720"/>
                <a:gd name="connsiteX4" fmla="*/ 4424082 w 4424082"/>
                <a:gd name="connsiteY4" fmla="*/ 645459 h 130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082" h="1306720">
                  <a:moveTo>
                    <a:pt x="0" y="1143000"/>
                  </a:moveTo>
                  <a:cubicBezTo>
                    <a:pt x="402291" y="1271868"/>
                    <a:pt x="804582" y="1400736"/>
                    <a:pt x="1116106" y="1210236"/>
                  </a:cubicBezTo>
                  <a:cubicBezTo>
                    <a:pt x="1427630" y="1019736"/>
                    <a:pt x="1698812" y="849405"/>
                    <a:pt x="1869141" y="0"/>
                  </a:cubicBezTo>
                  <a:cubicBezTo>
                    <a:pt x="2227729" y="656665"/>
                    <a:pt x="3325906" y="685801"/>
                    <a:pt x="3751729" y="793377"/>
                  </a:cubicBezTo>
                  <a:cubicBezTo>
                    <a:pt x="4177552" y="900953"/>
                    <a:pt x="4300817" y="773206"/>
                    <a:pt x="4424082" y="645459"/>
                  </a:cubicBezTo>
                </a:path>
              </a:pathLst>
            </a:custGeom>
            <a:no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29" name="타원 28">
              <a:extLst>
                <a:ext uri="{FF2B5EF4-FFF2-40B4-BE49-F238E27FC236}">
                  <a16:creationId xmlns:a16="http://schemas.microsoft.com/office/drawing/2014/main" id="{78E22781-882C-3043-8370-4A68DFFE67C2}"/>
                </a:ext>
              </a:extLst>
            </p:cNvPr>
            <p:cNvSpPr/>
            <p:nvPr/>
          </p:nvSpPr>
          <p:spPr bwMode="auto">
            <a:xfrm>
              <a:off x="3273006" y="5844753"/>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30" name="타원 29">
              <a:extLst>
                <a:ext uri="{FF2B5EF4-FFF2-40B4-BE49-F238E27FC236}">
                  <a16:creationId xmlns:a16="http://schemas.microsoft.com/office/drawing/2014/main" id="{9A5C3E33-0A51-6448-BC0E-AAAD3736EDBC}"/>
                </a:ext>
              </a:extLst>
            </p:cNvPr>
            <p:cNvSpPr/>
            <p:nvPr/>
          </p:nvSpPr>
          <p:spPr bwMode="auto">
            <a:xfrm>
              <a:off x="4057416" y="4597691"/>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31" name="타원 30">
              <a:extLst>
                <a:ext uri="{FF2B5EF4-FFF2-40B4-BE49-F238E27FC236}">
                  <a16:creationId xmlns:a16="http://schemas.microsoft.com/office/drawing/2014/main" id="{14A9D4C5-28F8-A744-A13C-FC2D2F95791A}"/>
                </a:ext>
              </a:extLst>
            </p:cNvPr>
            <p:cNvSpPr/>
            <p:nvPr/>
          </p:nvSpPr>
          <p:spPr bwMode="auto">
            <a:xfrm>
              <a:off x="6052057" y="5422442"/>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34" name="직선 화살표 연결선 33">
              <a:extLst>
                <a:ext uri="{FF2B5EF4-FFF2-40B4-BE49-F238E27FC236}">
                  <a16:creationId xmlns:a16="http://schemas.microsoft.com/office/drawing/2014/main" id="{CFF48228-9A00-3E40-9943-0E98D37174EB}"/>
                </a:ext>
              </a:extLst>
            </p:cNvPr>
            <p:cNvCxnSpPr>
              <a:cxnSpLocks/>
              <a:endCxn id="30" idx="4"/>
            </p:cNvCxnSpPr>
            <p:nvPr/>
          </p:nvCxnSpPr>
          <p:spPr bwMode="auto">
            <a:xfrm flipV="1">
              <a:off x="4122410" y="4726019"/>
              <a:ext cx="0" cy="662372"/>
            </a:xfrm>
            <a:prstGeom prst="straightConnector1">
              <a:avLst/>
            </a:prstGeom>
            <a:noFill/>
            <a:ln w="34925" cap="flat" cmpd="sng" algn="ctr">
              <a:solidFill>
                <a:schemeClr val="accent5">
                  <a:lumMod val="50000"/>
                </a:schemeClr>
              </a:solidFill>
              <a:prstDash val="solid"/>
              <a:round/>
              <a:headEnd type="none"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grpSp>
    </p:spTree>
    <p:extLst>
      <p:ext uri="{BB962C8B-B14F-4D97-AF65-F5344CB8AC3E}">
        <p14:creationId xmlns:p14="http://schemas.microsoft.com/office/powerpoint/2010/main" val="8790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Procedural Animation</a:t>
            </a:r>
            <a:endParaRPr lang="ko-KR" altLang="en-US" dirty="0"/>
          </a:p>
        </p:txBody>
      </p:sp>
      <p:sp>
        <p:nvSpPr>
          <p:cNvPr id="3" name="내용 개체 틀 2"/>
          <p:cNvSpPr>
            <a:spLocks noGrp="1"/>
          </p:cNvSpPr>
          <p:nvPr>
            <p:ph idx="1"/>
          </p:nvPr>
        </p:nvSpPr>
        <p:spPr/>
        <p:txBody>
          <a:bodyPr/>
          <a:lstStyle/>
          <a:p>
            <a:r>
              <a:rPr lang="en-US" altLang="ko-KR" dirty="0"/>
              <a:t>Procedural animation</a:t>
            </a:r>
          </a:p>
          <a:p>
            <a:pPr lvl="1"/>
            <a:r>
              <a:rPr lang="en-US" altLang="ko-KR" dirty="0"/>
              <a:t>specially designed, often mathematical functions and procedures whose output resembles some particular motion.</a:t>
            </a:r>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11</a:t>
            </a:fld>
            <a:endParaRPr lang="ko-KR" altLang="en-US"/>
          </a:p>
        </p:txBody>
      </p:sp>
      <p:pic>
        <p:nvPicPr>
          <p:cNvPr id="6" name="Procedural Animation Demo 1">
            <a:hlinkClick r:id="" action="ppaction://media"/>
            <a:extLst>
              <a:ext uri="{FF2B5EF4-FFF2-40B4-BE49-F238E27FC236}">
                <a16:creationId xmlns:a16="http://schemas.microsoft.com/office/drawing/2014/main" id="{8B6A9F2F-D030-9C48-BF9E-82F18B92D4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1264" y="2239714"/>
            <a:ext cx="6624637" cy="3726358"/>
          </a:xfrm>
          <a:prstGeom prst="rect">
            <a:avLst/>
          </a:prstGeom>
        </p:spPr>
      </p:pic>
      <p:sp>
        <p:nvSpPr>
          <p:cNvPr id="7" name="직사각형 6">
            <a:extLst>
              <a:ext uri="{FF2B5EF4-FFF2-40B4-BE49-F238E27FC236}">
                <a16:creationId xmlns:a16="http://schemas.microsoft.com/office/drawing/2014/main" id="{BFA6829B-01C3-F642-BEFC-C159C5BF5A9F}"/>
              </a:ext>
            </a:extLst>
          </p:cNvPr>
          <p:cNvSpPr/>
          <p:nvPr/>
        </p:nvSpPr>
        <p:spPr>
          <a:xfrm>
            <a:off x="2556349" y="6020232"/>
            <a:ext cx="3237233" cy="369332"/>
          </a:xfrm>
          <a:prstGeom prst="rect">
            <a:avLst/>
          </a:prstGeom>
        </p:spPr>
        <p:txBody>
          <a:bodyPr wrap="none">
            <a:spAutoFit/>
          </a:bodyPr>
          <a:lstStyle/>
          <a:p>
            <a:r>
              <a:rPr lang="ko-KR" altLang="en-US" dirty="0" err="1"/>
              <a:t>https</a:t>
            </a:r>
            <a:r>
              <a:rPr lang="ko-KR" altLang="en-US" dirty="0"/>
              <a:t>://</a:t>
            </a:r>
            <a:r>
              <a:rPr lang="ko-KR" altLang="en-US" dirty="0" err="1"/>
              <a:t>youtu.be</a:t>
            </a:r>
            <a:r>
              <a:rPr lang="ko-KR" altLang="en-US" dirty="0"/>
              <a:t>/</a:t>
            </a:r>
            <a:r>
              <a:rPr lang="ko-KR" altLang="en-US" dirty="0" err="1"/>
              <a:t>KylcVNDpdlI</a:t>
            </a:r>
            <a:endParaRPr lang="ko-KR" altLang="en-US" dirty="0"/>
          </a:p>
        </p:txBody>
      </p:sp>
    </p:spTree>
    <p:extLst>
      <p:ext uri="{BB962C8B-B14F-4D97-AF65-F5344CB8AC3E}">
        <p14:creationId xmlns:p14="http://schemas.microsoft.com/office/powerpoint/2010/main" val="418451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3"/>
          <a:stretch>
            <a:fillRect/>
          </a:stretch>
        </p:blipFill>
        <p:spPr>
          <a:xfrm>
            <a:off x="2285657" y="2534641"/>
            <a:ext cx="7810500" cy="2047875"/>
          </a:xfrm>
          <a:prstGeom prst="rect">
            <a:avLst/>
          </a:prstGeom>
        </p:spPr>
      </p:pic>
      <p:sp>
        <p:nvSpPr>
          <p:cNvPr id="2" name="제목 1"/>
          <p:cNvSpPr>
            <a:spLocks noGrp="1"/>
          </p:cNvSpPr>
          <p:nvPr>
            <p:ph type="title"/>
          </p:nvPr>
        </p:nvSpPr>
        <p:spPr/>
        <p:txBody>
          <a:bodyPr/>
          <a:lstStyle/>
          <a:p>
            <a:r>
              <a:rPr lang="en-US" altLang="ko-KR" dirty="0"/>
              <a:t>Keyframing</a:t>
            </a:r>
            <a:endParaRPr lang="ko-KR" altLang="en-US" dirty="0"/>
          </a:p>
        </p:txBody>
      </p:sp>
      <p:sp>
        <p:nvSpPr>
          <p:cNvPr id="3" name="내용 개체 틀 2"/>
          <p:cNvSpPr>
            <a:spLocks noGrp="1"/>
          </p:cNvSpPr>
          <p:nvPr>
            <p:ph idx="1"/>
          </p:nvPr>
        </p:nvSpPr>
        <p:spPr/>
        <p:txBody>
          <a:bodyPr/>
          <a:lstStyle/>
          <a:p>
            <a:r>
              <a:rPr lang="en-US" altLang="ko-KR" dirty="0"/>
              <a:t>Keyframing</a:t>
            </a:r>
          </a:p>
          <a:p>
            <a:pPr lvl="1"/>
            <a:r>
              <a:rPr lang="en-US" altLang="ko-KR" dirty="0"/>
              <a:t>Gives the most direct control to the animator</a:t>
            </a:r>
          </a:p>
          <a:p>
            <a:pPr lvl="1"/>
            <a:r>
              <a:rPr lang="en-US" altLang="ko-KR" dirty="0"/>
              <a:t>Animator: provides necessary data at some moments in time (key frames)</a:t>
            </a:r>
          </a:p>
          <a:p>
            <a:pPr lvl="1"/>
            <a:r>
              <a:rPr lang="en-US" altLang="ko-KR" dirty="0"/>
              <a:t>Computer: fills in the in-betweens by interpolating the key frames </a:t>
            </a:r>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2</a:t>
            </a:fld>
            <a:endParaRPr lang="ko-KR" altLang="en-US" dirty="0"/>
          </a:p>
        </p:txBody>
      </p:sp>
      <p:sp>
        <p:nvSpPr>
          <p:cNvPr id="6" name="TextBox 5"/>
          <p:cNvSpPr txBox="1"/>
          <p:nvPr/>
        </p:nvSpPr>
        <p:spPr>
          <a:xfrm>
            <a:off x="3490479" y="5274726"/>
            <a:ext cx="1338764" cy="369332"/>
          </a:xfrm>
          <a:prstGeom prst="rect">
            <a:avLst/>
          </a:prstGeom>
          <a:noFill/>
          <a:ln>
            <a:noFill/>
          </a:ln>
        </p:spPr>
        <p:txBody>
          <a:bodyPr wrap="none" rtlCol="0">
            <a:spAutoFit/>
          </a:bodyPr>
          <a:lstStyle/>
          <a:p>
            <a:r>
              <a:rPr lang="en-US" altLang="ko-KR" dirty="0">
                <a:solidFill>
                  <a:schemeClr val="tx1">
                    <a:lumMod val="75000"/>
                    <a:lumOff val="25000"/>
                  </a:schemeClr>
                </a:solidFill>
              </a:rPr>
              <a:t>Key frames</a:t>
            </a:r>
            <a:endParaRPr lang="ko-KR" altLang="en-US" dirty="0">
              <a:solidFill>
                <a:schemeClr val="tx1">
                  <a:lumMod val="75000"/>
                  <a:lumOff val="25000"/>
                </a:schemeClr>
              </a:solidFill>
            </a:endParaRPr>
          </a:p>
        </p:txBody>
      </p:sp>
      <p:sp>
        <p:nvSpPr>
          <p:cNvPr id="7" name="TextBox 6"/>
          <p:cNvSpPr txBox="1"/>
          <p:nvPr/>
        </p:nvSpPr>
        <p:spPr>
          <a:xfrm>
            <a:off x="5565339" y="5274726"/>
            <a:ext cx="3639010" cy="369332"/>
          </a:xfrm>
          <a:prstGeom prst="rect">
            <a:avLst/>
          </a:prstGeom>
          <a:noFill/>
          <a:ln>
            <a:noFill/>
          </a:ln>
        </p:spPr>
        <p:txBody>
          <a:bodyPr wrap="none" rtlCol="0">
            <a:spAutoFit/>
          </a:bodyPr>
          <a:lstStyle/>
          <a:p>
            <a:r>
              <a:rPr lang="en-US" altLang="ko-KR" dirty="0">
                <a:solidFill>
                  <a:schemeClr val="tx1">
                    <a:lumMod val="75000"/>
                    <a:lumOff val="25000"/>
                  </a:schemeClr>
                </a:solidFill>
              </a:rPr>
              <a:t>Intermediate interpolated frames</a:t>
            </a:r>
            <a:endParaRPr lang="ko-KR" altLang="en-US" dirty="0">
              <a:solidFill>
                <a:schemeClr val="tx1">
                  <a:lumMod val="75000"/>
                  <a:lumOff val="25000"/>
                </a:schemeClr>
              </a:solidFill>
            </a:endParaRPr>
          </a:p>
        </p:txBody>
      </p:sp>
      <p:cxnSp>
        <p:nvCxnSpPr>
          <p:cNvPr id="9" name="직선 화살표 연결선 8"/>
          <p:cNvCxnSpPr>
            <a:cxnSpLocks/>
            <a:stCxn id="6" idx="0"/>
            <a:endCxn id="8" idx="4"/>
          </p:cNvCxnSpPr>
          <p:nvPr/>
        </p:nvCxnSpPr>
        <p:spPr bwMode="auto">
          <a:xfrm flipH="1" flipV="1">
            <a:off x="2771228" y="4626450"/>
            <a:ext cx="1388633" cy="648276"/>
          </a:xfrm>
          <a:prstGeom prst="straightConnector1">
            <a:avLst/>
          </a:prstGeom>
          <a:noFill/>
          <a:ln w="12700" cap="flat" cmpd="sng" algn="ctr">
            <a:solidFill>
              <a:srgbClr val="FF0000"/>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0" name="직선 화살표 연결선 9"/>
          <p:cNvCxnSpPr>
            <a:cxnSpLocks/>
            <a:stCxn id="6" idx="0"/>
            <a:endCxn id="19" idx="4"/>
          </p:cNvCxnSpPr>
          <p:nvPr/>
        </p:nvCxnSpPr>
        <p:spPr bwMode="auto">
          <a:xfrm flipV="1">
            <a:off x="4159861" y="4177604"/>
            <a:ext cx="1866875" cy="1097122"/>
          </a:xfrm>
          <a:prstGeom prst="straightConnector1">
            <a:avLst/>
          </a:prstGeom>
          <a:noFill/>
          <a:ln w="12700" cap="flat" cmpd="sng" algn="ctr">
            <a:solidFill>
              <a:srgbClr val="FF0000"/>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7" name="직선 화살표 연결선 16"/>
          <p:cNvCxnSpPr>
            <a:cxnSpLocks/>
            <a:stCxn id="6" idx="0"/>
            <a:endCxn id="18" idx="4"/>
          </p:cNvCxnSpPr>
          <p:nvPr/>
        </p:nvCxnSpPr>
        <p:spPr bwMode="auto">
          <a:xfrm flipV="1">
            <a:off x="4159861" y="4480682"/>
            <a:ext cx="5300562" cy="794044"/>
          </a:xfrm>
          <a:prstGeom prst="straightConnector1">
            <a:avLst/>
          </a:prstGeom>
          <a:noFill/>
          <a:ln w="12700" cap="flat" cmpd="sng" algn="ctr">
            <a:solidFill>
              <a:srgbClr val="FF0000"/>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0" name="직선 화살표 연결선 19"/>
          <p:cNvCxnSpPr>
            <a:stCxn id="7" idx="0"/>
          </p:cNvCxnSpPr>
          <p:nvPr/>
        </p:nvCxnSpPr>
        <p:spPr bwMode="auto">
          <a:xfrm flipH="1" flipV="1">
            <a:off x="3935760" y="4321619"/>
            <a:ext cx="3449084" cy="953107"/>
          </a:xfrm>
          <a:prstGeom prst="straightConnector1">
            <a:avLst/>
          </a:prstGeom>
          <a:noFill/>
          <a:ln w="12700" cap="flat" cmpd="sng" algn="ctr">
            <a:solidFill>
              <a:schemeClr val="bg1">
                <a:lumMod val="50000"/>
              </a:schemeClr>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3" name="직선 화살표 연결선 22"/>
          <p:cNvCxnSpPr>
            <a:stCxn id="7" idx="0"/>
          </p:cNvCxnSpPr>
          <p:nvPr/>
        </p:nvCxnSpPr>
        <p:spPr bwMode="auto">
          <a:xfrm flipH="1" flipV="1">
            <a:off x="5277146" y="4023256"/>
            <a:ext cx="2107698" cy="1251470"/>
          </a:xfrm>
          <a:prstGeom prst="straightConnector1">
            <a:avLst/>
          </a:prstGeom>
          <a:noFill/>
          <a:ln w="12700" cap="flat" cmpd="sng" algn="ctr">
            <a:solidFill>
              <a:schemeClr val="bg1">
                <a:lumMod val="50000"/>
              </a:schemeClr>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화살표 연결선 25"/>
          <p:cNvCxnSpPr>
            <a:stCxn id="7" idx="0"/>
          </p:cNvCxnSpPr>
          <p:nvPr/>
        </p:nvCxnSpPr>
        <p:spPr bwMode="auto">
          <a:xfrm flipH="1" flipV="1">
            <a:off x="7098956" y="3600061"/>
            <a:ext cx="285888" cy="1674665"/>
          </a:xfrm>
          <a:prstGeom prst="straightConnector1">
            <a:avLst/>
          </a:prstGeom>
          <a:noFill/>
          <a:ln w="12700" cap="flat" cmpd="sng" algn="ctr">
            <a:solidFill>
              <a:schemeClr val="bg1">
                <a:lumMod val="50000"/>
              </a:schemeClr>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9" name="직선 화살표 연결선 28"/>
          <p:cNvCxnSpPr>
            <a:stCxn id="7" idx="0"/>
          </p:cNvCxnSpPr>
          <p:nvPr/>
        </p:nvCxnSpPr>
        <p:spPr bwMode="auto">
          <a:xfrm flipV="1">
            <a:off x="7384844" y="3835611"/>
            <a:ext cx="533805" cy="1439115"/>
          </a:xfrm>
          <a:prstGeom prst="straightConnector1">
            <a:avLst/>
          </a:prstGeom>
          <a:noFill/>
          <a:ln w="12700" cap="flat" cmpd="sng" algn="ctr">
            <a:solidFill>
              <a:schemeClr val="bg1">
                <a:lumMod val="50000"/>
              </a:schemeClr>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8" name="타원 7">
            <a:extLst>
              <a:ext uri="{FF2B5EF4-FFF2-40B4-BE49-F238E27FC236}">
                <a16:creationId xmlns:a16="http://schemas.microsoft.com/office/drawing/2014/main" id="{6CC556F3-D9E4-BA45-9D42-C4E81AD5FE9A}"/>
              </a:ext>
            </a:extLst>
          </p:cNvPr>
          <p:cNvSpPr/>
          <p:nvPr/>
        </p:nvSpPr>
        <p:spPr bwMode="auto">
          <a:xfrm>
            <a:off x="2070745" y="3025093"/>
            <a:ext cx="1400966" cy="1601357"/>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8" name="타원 17">
            <a:extLst>
              <a:ext uri="{FF2B5EF4-FFF2-40B4-BE49-F238E27FC236}">
                <a16:creationId xmlns:a16="http://schemas.microsoft.com/office/drawing/2014/main" id="{027D103B-7EE3-0846-B2C1-D69DBA39710A}"/>
              </a:ext>
            </a:extLst>
          </p:cNvPr>
          <p:cNvSpPr/>
          <p:nvPr/>
        </p:nvSpPr>
        <p:spPr bwMode="auto">
          <a:xfrm>
            <a:off x="8759940" y="2879325"/>
            <a:ext cx="1400966" cy="1601357"/>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9" name="타원 18">
            <a:extLst>
              <a:ext uri="{FF2B5EF4-FFF2-40B4-BE49-F238E27FC236}">
                <a16:creationId xmlns:a16="http://schemas.microsoft.com/office/drawing/2014/main" id="{C609988E-C03C-F543-9526-74CF47DFC98C}"/>
              </a:ext>
            </a:extLst>
          </p:cNvPr>
          <p:cNvSpPr/>
          <p:nvPr/>
        </p:nvSpPr>
        <p:spPr bwMode="auto">
          <a:xfrm>
            <a:off x="5326253" y="2576247"/>
            <a:ext cx="1400966" cy="1601357"/>
          </a:xfrm>
          <a:prstGeom prst="ellipse">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1" name="직사각형 10">
            <a:extLst>
              <a:ext uri="{FF2B5EF4-FFF2-40B4-BE49-F238E27FC236}">
                <a16:creationId xmlns:a16="http://schemas.microsoft.com/office/drawing/2014/main" id="{DD19041E-83A0-DB4A-B0B2-1EB65E3C57E6}"/>
              </a:ext>
            </a:extLst>
          </p:cNvPr>
          <p:cNvSpPr/>
          <p:nvPr/>
        </p:nvSpPr>
        <p:spPr>
          <a:xfrm>
            <a:off x="10230728" y="3620547"/>
            <a:ext cx="1400966" cy="646330"/>
          </a:xfrm>
          <a:prstGeom prst="rect">
            <a:avLst/>
          </a:prstGeom>
        </p:spPr>
        <p:txBody>
          <a:bodyPr wrap="square">
            <a:noAutofit/>
          </a:bodyPr>
          <a:lstStyle/>
          <a:p>
            <a:r>
              <a:rPr lang="en" altLang="ko-KR" sz="12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Sourced retrieved from: http://</a:t>
            </a:r>
            <a:r>
              <a:rPr lang="en" altLang="ko-KR" sz="1200" dirty="0" err="1">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ieeexplore.ieee.org</a:t>
            </a:r>
            <a:endParaRPr lang="ko-KR" altLang="en-US" sz="1200" dirty="0">
              <a:solidFill>
                <a:schemeClr val="tx1">
                  <a:lumMod val="65000"/>
                  <a:lumOff val="35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854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8" grpId="0" animBg="1"/>
      <p:bldP spid="19" grpId="0" animBg="1"/>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899D4E-8431-0142-834A-201F3A355986}"/>
              </a:ext>
            </a:extLst>
          </p:cNvPr>
          <p:cNvSpPr>
            <a:spLocks noGrp="1"/>
          </p:cNvSpPr>
          <p:nvPr>
            <p:ph type="title"/>
          </p:nvPr>
        </p:nvSpPr>
        <p:spPr/>
        <p:txBody>
          <a:bodyPr/>
          <a:lstStyle/>
          <a:p>
            <a:r>
              <a:rPr lang="en-US" altLang="ko-KR" dirty="0"/>
              <a:t>Keyframing</a:t>
            </a:r>
            <a:endParaRPr kumimoji="1" lang="ko-KR" altLang="en-US" dirty="0"/>
          </a:p>
        </p:txBody>
      </p:sp>
      <p:sp>
        <p:nvSpPr>
          <p:cNvPr id="4" name="슬라이드 번호 개체 틀 3">
            <a:extLst>
              <a:ext uri="{FF2B5EF4-FFF2-40B4-BE49-F238E27FC236}">
                <a16:creationId xmlns:a16="http://schemas.microsoft.com/office/drawing/2014/main" id="{66328ADB-F7D7-E84A-9372-D517B2E9AB84}"/>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내용 개체 틀 2">
            <a:extLst>
              <a:ext uri="{FF2B5EF4-FFF2-40B4-BE49-F238E27FC236}">
                <a16:creationId xmlns:a16="http://schemas.microsoft.com/office/drawing/2014/main" id="{422B5766-968A-0E44-8866-393628FF9372}"/>
              </a:ext>
            </a:extLst>
          </p:cNvPr>
          <p:cNvSpPr>
            <a:spLocks noGrp="1"/>
          </p:cNvSpPr>
          <p:nvPr>
            <p:ph idx="1"/>
          </p:nvPr>
        </p:nvSpPr>
        <p:spPr>
          <a:xfrm>
            <a:off x="621475" y="5676397"/>
            <a:ext cx="7924800" cy="857003"/>
          </a:xfrm>
        </p:spPr>
        <p:txBody>
          <a:bodyPr/>
          <a:lstStyle/>
          <a:p>
            <a:r>
              <a:rPr lang="en" altLang="ko-KR" dirty="0"/>
              <a:t>https://youtu.be/BVH-CCLzD_E</a:t>
            </a:r>
          </a:p>
          <a:p>
            <a:r>
              <a:rPr lang="en" altLang="ko-KR" dirty="0"/>
              <a:t>Basic Keyframe animation in Unity 3d</a:t>
            </a:r>
          </a:p>
        </p:txBody>
      </p:sp>
      <p:pic>
        <p:nvPicPr>
          <p:cNvPr id="7" name="Basic Keyframe animation in Unity 3d">
            <a:hlinkClick r:id="" action="ppaction://media"/>
            <a:extLst>
              <a:ext uri="{FF2B5EF4-FFF2-40B4-BE49-F238E27FC236}">
                <a16:creationId xmlns:a16="http://schemas.microsoft.com/office/drawing/2014/main" id="{6902A0C8-21C3-3044-A7E3-F84383D580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0405" y="1117475"/>
            <a:ext cx="8104751" cy="4558922"/>
          </a:xfrm>
          <a:prstGeom prst="rect">
            <a:avLst/>
          </a:prstGeom>
        </p:spPr>
      </p:pic>
    </p:spTree>
    <p:extLst>
      <p:ext uri="{BB962C8B-B14F-4D97-AF65-F5344CB8AC3E}">
        <p14:creationId xmlns:p14="http://schemas.microsoft.com/office/powerpoint/2010/main" val="39157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4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Keyframing</a:t>
            </a:r>
            <a:r>
              <a:rPr lang="en-US" altLang="ko-KR" dirty="0"/>
              <a:t> Possible Features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t>Keyframing possible features (parameters,</a:t>
                </a:r>
                <a:r>
                  <a:rPr lang="ko-KR" altLang="en-US" dirty="0"/>
                  <a:t> </a:t>
                </a:r>
                <a:r>
                  <a:rPr lang="en-US" altLang="ko-KR" dirty="0"/>
                  <a:t>channels)</a:t>
                </a:r>
              </a:p>
              <a:p>
                <a:pPr lvl="1"/>
                <a:r>
                  <a:rPr lang="en-US" altLang="ko-KR" dirty="0"/>
                  <a:t>The position of center of object: </a:t>
                </a:r>
                <a14:m>
                  <m:oMath xmlns:m="http://schemas.openxmlformats.org/officeDocument/2006/math">
                    <m:r>
                      <a:rPr lang="en-US" altLang="ko-KR" i="1" dirty="0" smtClean="0">
                        <a:latin typeface="Cambria Math" panose="02040503050406030204" pitchFamily="18" charset="0"/>
                      </a:rPr>
                      <m:t>(</m:t>
                    </m:r>
                    <m:r>
                      <a:rPr lang="en-US" altLang="ko-KR" i="1" dirty="0" smtClean="0">
                        <a:latin typeface="Cambria Math" panose="02040503050406030204" pitchFamily="18" charset="0"/>
                      </a:rPr>
                      <m:t>𝑥</m:t>
                    </m:r>
                    <m:r>
                      <a:rPr lang="en-US" altLang="ko-KR" i="1" dirty="0" smtClean="0">
                        <a:latin typeface="Cambria Math" panose="02040503050406030204" pitchFamily="18" charset="0"/>
                      </a:rPr>
                      <m:t>, </m:t>
                    </m:r>
                    <m:r>
                      <a:rPr lang="en-US" altLang="ko-KR" i="1" dirty="0" smtClean="0">
                        <a:latin typeface="Cambria Math" panose="02040503050406030204" pitchFamily="18" charset="0"/>
                      </a:rPr>
                      <m:t>𝑦</m:t>
                    </m:r>
                    <m:r>
                      <a:rPr lang="en-US" altLang="ko-KR" i="1" dirty="0" smtClean="0">
                        <a:latin typeface="Cambria Math" panose="02040503050406030204" pitchFamily="18" charset="0"/>
                      </a:rPr>
                      <m:t>, </m:t>
                    </m:r>
                    <m:r>
                      <a:rPr lang="en-US" altLang="ko-KR" i="1" dirty="0" smtClean="0">
                        <a:latin typeface="Cambria Math" panose="02040503050406030204" pitchFamily="18" charset="0"/>
                      </a:rPr>
                      <m:t>𝑧</m:t>
                    </m:r>
                    <m:r>
                      <a:rPr lang="en-US" altLang="ko-KR" i="1" dirty="0" smtClean="0">
                        <a:latin typeface="Cambria Math" panose="02040503050406030204" pitchFamily="18" charset="0"/>
                      </a:rPr>
                      <m:t>)</m:t>
                    </m:r>
                  </m:oMath>
                </a14:m>
                <a:endParaRPr lang="en-US" altLang="ko-KR" dirty="0"/>
              </a:p>
              <a:p>
                <a:pPr lvl="1"/>
                <a:r>
                  <a:rPr lang="en-US" altLang="ko-KR" dirty="0"/>
                  <a:t>The orientation (rotation) of object: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𝜃</m:t>
                    </m:r>
                    <m:r>
                      <a:rPr lang="en-US" altLang="ko-KR" b="0" i="1" smtClean="0">
                        <a:latin typeface="Cambria Math" panose="02040503050406030204" pitchFamily="18" charset="0"/>
                        <a:ea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𝜙</m:t>
                    </m:r>
                    <m:r>
                      <a:rPr lang="en-US" altLang="ko-KR" b="0" i="1" smtClean="0">
                        <a:latin typeface="Cambria Math" panose="02040503050406030204" pitchFamily="18" charset="0"/>
                        <a:ea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𝜔</m:t>
                    </m:r>
                    <m:r>
                      <a:rPr lang="en-US" altLang="ko-KR" b="0" i="0" smtClean="0">
                        <a:latin typeface="Cambria Math" panose="02040503050406030204" pitchFamily="18" charset="0"/>
                        <a:ea typeface="Cambria Math" panose="02040503050406030204" pitchFamily="18" charset="0"/>
                      </a:rPr>
                      <m:t>)</m:t>
                    </m:r>
                  </m:oMath>
                </a14:m>
                <a:r>
                  <a:rPr lang="en-US" altLang="ko-KR" dirty="0"/>
                  <a:t> in terms of </a:t>
                </a:r>
                <a14:m>
                  <m:oMath xmlns:m="http://schemas.openxmlformats.org/officeDocument/2006/math">
                    <m:r>
                      <a:rPr lang="en-US" altLang="ko-KR" i="1" dirty="0" smtClean="0">
                        <a:latin typeface="Cambria Math" panose="02040503050406030204" pitchFamily="18" charset="0"/>
                      </a:rPr>
                      <m:t>𝑥</m:t>
                    </m:r>
                  </m:oMath>
                </a14:m>
                <a:r>
                  <a:rPr lang="en-US" altLang="ko-KR" dirty="0"/>
                  <a:t>-, </a:t>
                </a:r>
                <a14:m>
                  <m:oMath xmlns:m="http://schemas.openxmlformats.org/officeDocument/2006/math">
                    <m:r>
                      <a:rPr lang="en-US" altLang="ko-KR" i="1" dirty="0" smtClean="0">
                        <a:latin typeface="Cambria Math" panose="02040503050406030204" pitchFamily="18" charset="0"/>
                      </a:rPr>
                      <m:t>𝑦</m:t>
                    </m:r>
                  </m:oMath>
                </a14:m>
                <a:r>
                  <a:rPr lang="en-US" altLang="ko-KR" dirty="0"/>
                  <a:t>-, and </a:t>
                </a:r>
                <a14:m>
                  <m:oMath xmlns:m="http://schemas.openxmlformats.org/officeDocument/2006/math">
                    <m:r>
                      <a:rPr lang="en-US" altLang="ko-KR" i="1" dirty="0" smtClean="0">
                        <a:latin typeface="Cambria Math" panose="02040503050406030204" pitchFamily="18" charset="0"/>
                      </a:rPr>
                      <m:t>𝑧</m:t>
                    </m:r>
                  </m:oMath>
                </a14:m>
                <a:r>
                  <a:rPr lang="en-US" altLang="ko-KR" dirty="0"/>
                  <a:t>-axis. </a:t>
                </a:r>
              </a:p>
              <a:p>
                <a:pPr lvl="1"/>
                <a:r>
                  <a:rPr lang="en-US" altLang="ko-KR" dirty="0"/>
                  <a:t>The color of object: </a:t>
                </a:r>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𝑟</m:t>
                        </m:r>
                        <m:r>
                          <a:rPr lang="en-US" altLang="ko-KR" b="0" i="1" smtClean="0">
                            <a:latin typeface="Cambria Math" panose="02040503050406030204" pitchFamily="18" charset="0"/>
                          </a:rPr>
                          <m:t>,</m:t>
                        </m:r>
                        <m:r>
                          <a:rPr lang="en-US" altLang="ko-KR" b="0" i="1" smtClean="0">
                            <a:latin typeface="Cambria Math" panose="02040503050406030204" pitchFamily="18" charset="0"/>
                          </a:rPr>
                          <m:t>𝑔</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r>
                          <a:rPr lang="en-US" altLang="ko-KR" b="0" i="1" smtClean="0">
                            <a:latin typeface="Cambria Math" panose="02040503050406030204" pitchFamily="18" charset="0"/>
                          </a:rPr>
                          <m:t>𝑎</m:t>
                        </m:r>
                      </m:e>
                    </m:d>
                  </m:oMath>
                </a14:m>
                <a:endParaRPr lang="en-US" altLang="ko-KR" dirty="0"/>
              </a:p>
              <a:p>
                <a:pPr lvl="1"/>
                <a:r>
                  <a:rPr lang="en-US" altLang="ko-KR" dirty="0"/>
                  <a:t>scaling, camera position and orientation, light source intensity, …</a:t>
                </a: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720" t="-1241"/>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4</a:t>
            </a:fld>
            <a:endParaRPr lang="ko-KR" altLang="en-US"/>
          </a:p>
        </p:txBody>
      </p:sp>
      <p:pic>
        <p:nvPicPr>
          <p:cNvPr id="5" name="그림 4"/>
          <p:cNvPicPr>
            <a:picLocks noChangeAspect="1"/>
          </p:cNvPicPr>
          <p:nvPr/>
        </p:nvPicPr>
        <p:blipFill>
          <a:blip r:embed="rId4"/>
          <a:stretch>
            <a:fillRect/>
          </a:stretch>
        </p:blipFill>
        <p:spPr>
          <a:xfrm>
            <a:off x="1224456" y="2951122"/>
            <a:ext cx="6493198" cy="3131626"/>
          </a:xfrm>
          <a:prstGeom prst="rect">
            <a:avLst/>
          </a:prstGeom>
        </p:spPr>
      </p:pic>
      <p:sp>
        <p:nvSpPr>
          <p:cNvPr id="6" name="TextBox 5">
            <a:extLst>
              <a:ext uri="{FF2B5EF4-FFF2-40B4-BE49-F238E27FC236}">
                <a16:creationId xmlns:a16="http://schemas.microsoft.com/office/drawing/2014/main" id="{4CA43327-429A-3E45-AC7D-D7DAB019B7AA}"/>
              </a:ext>
            </a:extLst>
          </p:cNvPr>
          <p:cNvSpPr txBox="1"/>
          <p:nvPr/>
        </p:nvSpPr>
        <p:spPr>
          <a:xfrm>
            <a:off x="1731522" y="6135359"/>
            <a:ext cx="6334555" cy="276999"/>
          </a:xfrm>
          <a:prstGeom prst="rect">
            <a:avLst/>
          </a:prstGeom>
          <a:noFill/>
        </p:spPr>
        <p:txBody>
          <a:bodyPr wrap="none" rtlCol="0">
            <a:spAutoFit/>
          </a:bodyPr>
          <a:lstStyle/>
          <a:p>
            <a:r>
              <a:rPr kumimoji="1" lang="en-US" altLang="ko-KR" sz="1200" dirty="0"/>
              <a:t>Rick Parent, Computer Animation: Algorithms and Techniques, Morgan Kaufmann, 2012</a:t>
            </a:r>
            <a:endParaRPr kumimoji="1" lang="ko-KR" altLang="en-US" sz="1200" dirty="0"/>
          </a:p>
        </p:txBody>
      </p:sp>
    </p:spTree>
    <p:extLst>
      <p:ext uri="{BB962C8B-B14F-4D97-AF65-F5344CB8AC3E}">
        <p14:creationId xmlns:p14="http://schemas.microsoft.com/office/powerpoint/2010/main" val="303122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7078" y="228600"/>
            <a:ext cx="9922106" cy="457200"/>
          </a:xfrm>
        </p:spPr>
        <p:txBody>
          <a:bodyPr>
            <a:normAutofit fontScale="90000"/>
          </a:bodyPr>
          <a:lstStyle/>
          <a:p>
            <a:r>
              <a:rPr lang="en-US" altLang="ko-KR" dirty="0"/>
              <a:t>Animation Curve</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77078" y="1143000"/>
                <a:ext cx="11383618" cy="5105400"/>
              </a:xfrm>
            </p:spPr>
            <p:txBody>
              <a:bodyPr/>
              <a:lstStyle/>
              <a:p>
                <a:pPr>
                  <a:buFont typeface="Arial" panose="020B0604020202020204" pitchFamily="34" charset="0"/>
                  <a:buChar char="•"/>
                </a:pPr>
                <a:r>
                  <a:rPr lang="en-US" altLang="ko-KR" dirty="0"/>
                  <a:t>Key frames</a:t>
                </a:r>
                <a:r>
                  <a:rPr lang="ko-KR" altLang="en-US" dirty="0"/>
                  <a:t> </a:t>
                </a:r>
                <a14:m>
                  <m:oMath xmlns:m="http://schemas.openxmlformats.org/officeDocument/2006/math">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𝑡</m:t>
                            </m:r>
                          </m:e>
                          <m:sub>
                            <m:r>
                              <a:rPr lang="en-US" altLang="ko-KR" b="0" i="1" smtClean="0">
                                <a:latin typeface="Cambria Math" panose="02040503050406030204" pitchFamily="18" charset="0"/>
                              </a:rPr>
                              <m:t>𝑘</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Sub>
                      </m:e>
                    </m:d>
                  </m:oMath>
                </a14:m>
                <a:r>
                  <a:rPr lang="en-US" altLang="ko-KR" dirty="0"/>
                  <a:t>: at time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a14:m>
                <a:r>
                  <a:rPr lang="en-US" altLang="ko-KR" dirty="0"/>
                  <a:t>, value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sub>
                    </m:sSub>
                  </m:oMath>
                </a14:m>
                <a:r>
                  <a:rPr lang="en-US" altLang="ko-KR" dirty="0"/>
                  <a:t>, </a:t>
                </a:r>
                <a14:m>
                  <m:oMath xmlns:m="http://schemas.openxmlformats.org/officeDocument/2006/math">
                    <m:r>
                      <a:rPr lang="en-US" altLang="ko-KR" b="0" i="1" smtClean="0">
                        <a:latin typeface="Cambria Math" panose="02040503050406030204" pitchFamily="18" charset="0"/>
                      </a:rPr>
                      <m:t>𝑘</m:t>
                    </m:r>
                    <m:r>
                      <a:rPr lang="en-US" altLang="ko-KR" b="0" i="1" smtClean="0">
                        <a:latin typeface="Cambria Math" panose="02040503050406030204" pitchFamily="18" charset="0"/>
                      </a:rPr>
                      <m:t>=0, 1, 2, …</m:t>
                    </m:r>
                  </m:oMath>
                </a14:m>
                <a:endParaRPr lang="en-US" altLang="ko-KR" dirty="0"/>
              </a:p>
              <a:p>
                <a:pPr>
                  <a:buFont typeface="Arial" panose="020B0604020202020204" pitchFamily="34" charset="0"/>
                  <a:buChar char="•"/>
                </a:pPr>
                <a:r>
                  <a:rPr lang="en-US" altLang="ko-KR" dirty="0"/>
                  <a:t>Animation curve </a:t>
                </a:r>
                <a14:m>
                  <m:oMath xmlns:m="http://schemas.openxmlformats.org/officeDocument/2006/math">
                    <m:r>
                      <a:rPr lang="en-US" altLang="ko-KR" i="1" dirty="0" smtClean="0">
                        <a:latin typeface="Cambria Math" panose="02040503050406030204" pitchFamily="18" charset="0"/>
                      </a:rPr>
                      <m:t>𝑓</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𝑡</m:t>
                    </m:r>
                    <m:r>
                      <a:rPr lang="en-US" altLang="ko-KR" i="1" dirty="0" smtClean="0">
                        <a:latin typeface="Cambria Math" panose="02040503050406030204" pitchFamily="18" charset="0"/>
                      </a:rPr>
                      <m:t>)</m:t>
                    </m:r>
                  </m:oMath>
                </a14:m>
                <a:r>
                  <a:rPr lang="en-US" altLang="ko-KR" dirty="0"/>
                  <a:t> </a:t>
                </a:r>
              </a:p>
              <a:p>
                <a:pPr lvl="1">
                  <a:buFont typeface="Arial" panose="020B0604020202020204" pitchFamily="34" charset="0"/>
                  <a:buChar char="•"/>
                </a:pPr>
                <a:r>
                  <a:rPr lang="en-US" altLang="ko-KR" dirty="0"/>
                  <a:t>by interpolating key frame points</a:t>
                </a:r>
              </a:p>
              <a:p>
                <a:pPr lvl="1">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𝑓</m:t>
                    </m:r>
                    <m:r>
                      <a:rPr lang="en-US" altLang="ko-KR" b="0" i="1" smtClean="0">
                        <a:latin typeface="Cambria Math" panose="02040503050406030204" pitchFamily="18" charset="0"/>
                      </a:rPr>
                      <m:t>(</m:t>
                    </m:r>
                    <m:r>
                      <a:rPr lang="en-US" altLang="ko-KR" b="0" i="1" smtClean="0">
                        <a:latin typeface="Cambria Math" panose="02040503050406030204" pitchFamily="18" charset="0"/>
                      </a:rPr>
                      <m:t>𝑡</m:t>
                    </m:r>
                    <m:r>
                      <a:rPr lang="en-US" altLang="ko-KR" b="0" i="1" smtClean="0">
                        <a:latin typeface="Cambria Math" panose="02040503050406030204" pitchFamily="18" charset="0"/>
                      </a:rPr>
                      <m:t>)</m:t>
                    </m:r>
                  </m:oMath>
                </a14:m>
                <a:r>
                  <a:rPr lang="en-US" altLang="ko-KR" dirty="0"/>
                  <a:t>: a value at time </a:t>
                </a:r>
                <a14:m>
                  <m:oMath xmlns:m="http://schemas.openxmlformats.org/officeDocument/2006/math">
                    <m:r>
                      <a:rPr lang="en-US" altLang="ko-KR" b="0" i="1" smtClean="0">
                        <a:latin typeface="Cambria Math" panose="02040503050406030204" pitchFamily="18" charset="0"/>
                      </a:rPr>
                      <m:t>𝑡</m:t>
                    </m:r>
                  </m:oMath>
                </a14:m>
                <a:endParaRPr lang="en-US" altLang="ko-KR" dirty="0"/>
              </a:p>
              <a:p>
                <a:pPr>
                  <a:buFont typeface="Arial" panose="020B0604020202020204" pitchFamily="34" charset="0"/>
                  <a:buChar char="•"/>
                </a:pPr>
                <a14:m>
                  <m:oMath xmlns:m="http://schemas.openxmlformats.org/officeDocument/2006/math">
                    <m:sSup>
                      <m:sSupPr>
                        <m:ctrlPr>
                          <a:rPr lang="en-US" altLang="ko-KR" b="0" i="1" dirty="0" smtClean="0">
                            <a:latin typeface="Cambria Math" panose="02040503050406030204" pitchFamily="18" charset="0"/>
                          </a:rPr>
                        </m:ctrlPr>
                      </m:sSupPr>
                      <m:e>
                        <m:r>
                          <a:rPr lang="en-US" altLang="ko-KR" b="0" i="1" dirty="0" smtClean="0">
                            <a:latin typeface="Cambria Math" panose="02040503050406030204" pitchFamily="18" charset="0"/>
                          </a:rPr>
                          <m:t>𝑓</m:t>
                        </m:r>
                      </m:e>
                      <m:sup>
                        <m:r>
                          <a:rPr lang="en-US" altLang="ko-KR" b="0" i="1" dirty="0" smtClean="0">
                            <a:latin typeface="Cambria Math" panose="02040503050406030204" pitchFamily="18" charset="0"/>
                          </a:rPr>
                          <m:t>′</m:t>
                        </m:r>
                      </m:sup>
                    </m:sSup>
                    <m:d>
                      <m:dPr>
                        <m:ctrlPr>
                          <a:rPr lang="en-US" altLang="ko-KR" b="0" i="1" dirty="0" smtClean="0">
                            <a:latin typeface="Cambria Math" panose="02040503050406030204" pitchFamily="18" charset="0"/>
                          </a:rPr>
                        </m:ctrlPr>
                      </m:dPr>
                      <m:e>
                        <m:r>
                          <a:rPr lang="en-US" altLang="ko-KR" b="0" i="1" dirty="0" smtClean="0">
                            <a:latin typeface="Cambria Math" panose="02040503050406030204" pitchFamily="18" charset="0"/>
                          </a:rPr>
                          <m:t>𝑡</m:t>
                        </m:r>
                      </m:e>
                    </m:d>
                    <m:r>
                      <a:rPr lang="en-US" altLang="ko-KR" b="0" i="1" dirty="0" smtClean="0">
                        <a:latin typeface="Cambria Math" panose="02040503050406030204" pitchFamily="18" charset="0"/>
                      </a:rPr>
                      <m:t>=</m:t>
                    </m:r>
                    <m:f>
                      <m:fPr>
                        <m:ctrlPr>
                          <a:rPr lang="en-US" altLang="ko-KR" i="1" dirty="0" smtClean="0">
                            <a:latin typeface="Cambria Math" panose="02040503050406030204" pitchFamily="18" charset="0"/>
                          </a:rPr>
                        </m:ctrlPr>
                      </m:fPr>
                      <m:num>
                        <m:r>
                          <a:rPr lang="en-US" altLang="ko-KR" i="1" dirty="0" smtClean="0">
                            <a:latin typeface="Cambria Math" panose="02040503050406030204" pitchFamily="18" charset="0"/>
                          </a:rPr>
                          <m:t>𝑑𝑓</m:t>
                        </m:r>
                      </m:num>
                      <m:den>
                        <m:r>
                          <a:rPr lang="en-US" altLang="ko-KR" i="1" dirty="0" err="1" smtClean="0">
                            <a:latin typeface="Cambria Math" panose="02040503050406030204" pitchFamily="18" charset="0"/>
                          </a:rPr>
                          <m:t>𝑑𝑡</m:t>
                        </m:r>
                      </m:den>
                    </m:f>
                  </m:oMath>
                </a14:m>
                <a:r>
                  <a:rPr lang="en-US" altLang="ko-KR" dirty="0"/>
                  <a:t> </a:t>
                </a:r>
              </a:p>
              <a:p>
                <a:pPr lvl="1">
                  <a:buFont typeface="Arial" panose="020B0604020202020204" pitchFamily="34" charset="0"/>
                  <a:buChar char="•"/>
                </a:pPr>
                <a:r>
                  <a:rPr lang="en-US" altLang="ko-KR" dirty="0"/>
                  <a:t>velocity curve of </a:t>
                </a:r>
                <a14:m>
                  <m:oMath xmlns:m="http://schemas.openxmlformats.org/officeDocument/2006/math">
                    <m:r>
                      <a:rPr lang="en-US" altLang="ko-KR" i="1" dirty="0" smtClean="0">
                        <a:latin typeface="Cambria Math" panose="02040503050406030204" pitchFamily="18" charset="0"/>
                      </a:rPr>
                      <m:t>𝑓</m:t>
                    </m:r>
                    <m:r>
                      <a:rPr lang="en-US" altLang="ko-KR" i="1" dirty="0" smtClean="0">
                        <a:latin typeface="Cambria Math" panose="02040503050406030204" pitchFamily="18" charset="0"/>
                      </a:rPr>
                      <m:t>(</m:t>
                    </m:r>
                    <m:r>
                      <a:rPr lang="en-US" altLang="ko-KR" i="1" dirty="0" smtClean="0">
                        <a:latin typeface="Cambria Math" panose="02040503050406030204" pitchFamily="18" charset="0"/>
                      </a:rPr>
                      <m:t>𝑡</m:t>
                    </m:r>
                    <m:r>
                      <a:rPr lang="en-US" altLang="ko-KR" i="1" dirty="0" smtClean="0">
                        <a:latin typeface="Cambria Math" panose="02040503050406030204" pitchFamily="18" charset="0"/>
                      </a:rPr>
                      <m:t>)</m:t>
                    </m:r>
                  </m:oMath>
                </a14:m>
                <a:r>
                  <a:rPr lang="en-US" altLang="ko-KR" dirty="0"/>
                  <a:t> </a:t>
                </a:r>
              </a:p>
              <a:p>
                <a:pPr lvl="1">
                  <a:buFont typeface="Arial" panose="020B0604020202020204" pitchFamily="34" charset="0"/>
                  <a:buChar char="•"/>
                </a:pPr>
                <a:r>
                  <a:rPr lang="en-US" altLang="ko-KR" dirty="0"/>
                  <a:t>speed (velocity) of movement (change) at time </a:t>
                </a:r>
                <a14:m>
                  <m:oMath xmlns:m="http://schemas.openxmlformats.org/officeDocument/2006/math">
                    <m:r>
                      <a:rPr lang="en-US" altLang="ko-KR" b="0" i="1" smtClean="0">
                        <a:latin typeface="Cambria Math" panose="02040503050406030204" pitchFamily="18" charset="0"/>
                      </a:rPr>
                      <m:t>𝑡</m:t>
                    </m:r>
                  </m:oMath>
                </a14:m>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77078" y="1143000"/>
                <a:ext cx="11383618" cy="5105400"/>
              </a:xfrm>
              <a:blipFill>
                <a:blip r:embed="rId3"/>
                <a:stretch>
                  <a:fillRect l="-446" t="-496"/>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5" name="그림 4"/>
          <p:cNvPicPr>
            <a:picLocks noChangeAspect="1"/>
          </p:cNvPicPr>
          <p:nvPr/>
        </p:nvPicPr>
        <p:blipFill rotWithShape="1">
          <a:blip r:embed="rId4"/>
          <a:srcRect l="4500" t="57792" r="5760" b="5071"/>
          <a:stretch/>
        </p:blipFill>
        <p:spPr>
          <a:xfrm>
            <a:off x="7464151" y="3617586"/>
            <a:ext cx="3888433" cy="1817555"/>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76F1C49-BAF6-B34D-9147-2BB31786D469}"/>
              </a:ext>
            </a:extLst>
          </p:cNvPr>
          <p:cNvSpPr txBox="1"/>
          <p:nvPr/>
        </p:nvSpPr>
        <p:spPr>
          <a:xfrm>
            <a:off x="7464150" y="5715000"/>
            <a:ext cx="3888433" cy="461665"/>
          </a:xfrm>
          <a:prstGeom prst="rect">
            <a:avLst/>
          </a:prstGeom>
          <a:noFill/>
        </p:spPr>
        <p:txBody>
          <a:bodyPr wrap="square" rtlCol="0">
            <a:spAutoFit/>
          </a:bodyPr>
          <a:lstStyle/>
          <a:p>
            <a:r>
              <a:rPr kumimoji="1" lang="en-US" altLang="ko-KR" sz="1200" dirty="0"/>
              <a:t>Rick Parent, Computer Animation: Algorithms and Techniques, Morgan Kaufmann, 2012</a:t>
            </a:r>
            <a:endParaRPr kumimoji="1" lang="ko-KR" altLang="en-US" sz="1200" dirty="0"/>
          </a:p>
        </p:txBody>
      </p:sp>
      <p:pic>
        <p:nvPicPr>
          <p:cNvPr id="7" name="그림 6">
            <a:extLst>
              <a:ext uri="{FF2B5EF4-FFF2-40B4-BE49-F238E27FC236}">
                <a16:creationId xmlns:a16="http://schemas.microsoft.com/office/drawing/2014/main" id="{90ACBA03-DE18-9555-DA9E-7612A00AACB5}"/>
              </a:ext>
            </a:extLst>
          </p:cNvPr>
          <p:cNvPicPr>
            <a:picLocks noChangeAspect="1"/>
          </p:cNvPicPr>
          <p:nvPr/>
        </p:nvPicPr>
        <p:blipFill rotWithShape="1">
          <a:blip r:embed="rId4"/>
          <a:srcRect l="4500" t="7364" r="5760" b="43409"/>
          <a:stretch/>
        </p:blipFill>
        <p:spPr>
          <a:xfrm>
            <a:off x="7464151" y="764704"/>
            <a:ext cx="3888433" cy="2409245"/>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430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C09E53-A4D5-854C-AA74-B091CA784ECD}"/>
              </a:ext>
            </a:extLst>
          </p:cNvPr>
          <p:cNvSpPr>
            <a:spLocks noGrp="1"/>
          </p:cNvSpPr>
          <p:nvPr>
            <p:ph type="title"/>
          </p:nvPr>
        </p:nvSpPr>
        <p:spPr/>
        <p:txBody>
          <a:bodyPr/>
          <a:lstStyle/>
          <a:p>
            <a:r>
              <a:rPr kumimoji="1" lang="en-US" altLang="ko-KR" dirty="0"/>
              <a:t>Linear Interpolation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D416E4ED-8A43-6F4E-98C1-30FD8331F678}"/>
                  </a:ext>
                </a:extLst>
              </p:cNvPr>
              <p:cNvSpPr>
                <a:spLocks noGrp="1"/>
              </p:cNvSpPr>
              <p:nvPr>
                <p:ph idx="1"/>
              </p:nvPr>
            </p:nvSpPr>
            <p:spPr/>
            <p:txBody>
              <a:bodyPr/>
              <a:lstStyle/>
              <a:p>
                <a:r>
                  <a:rPr kumimoji="1" lang="en-US" altLang="ko-KR" dirty="0"/>
                  <a:t>Let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m:t>
                        </m:r>
                      </m:sub>
                    </m:sSub>
                    <m:r>
                      <a:rPr kumimoji="1" lang="en-US" altLang="ko-KR" b="0" i="1" smtClean="0">
                        <a:latin typeface="Cambria Math" panose="02040503050406030204" pitchFamily="18" charset="0"/>
                        <a:ea typeface="Cambria Math" panose="02040503050406030204" pitchFamily="18" charset="0"/>
                      </a:rPr>
                      <m:t>∈</m:t>
                    </m:r>
                    <m:d>
                      <m:dPr>
                        <m:begChr m:val="["/>
                        <m:endChr m:val="]"/>
                        <m:ctrlPr>
                          <a:rPr kumimoji="1" lang="en-US" altLang="ko-KR" b="0" i="1" smtClean="0">
                            <a:latin typeface="Cambria Math" panose="02040503050406030204" pitchFamily="18" charset="0"/>
                            <a:ea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𝑡</m:t>
                            </m:r>
                          </m:e>
                          <m:sub>
                            <m:r>
                              <a:rPr kumimoji="1" lang="en-US" altLang="ko-KR" b="0" i="1" smtClean="0">
                                <a:latin typeface="Cambria Math" panose="02040503050406030204" pitchFamily="18" charset="0"/>
                                <a:ea typeface="Cambria Math" panose="02040503050406030204" pitchFamily="18" charset="0"/>
                              </a:rPr>
                              <m:t>𝑘</m:t>
                            </m:r>
                          </m:sub>
                        </m:sSub>
                        <m:r>
                          <a:rPr kumimoji="1" lang="en-US" altLang="ko-KR" b="0" i="1" smtClean="0">
                            <a:latin typeface="Cambria Math" panose="02040503050406030204" pitchFamily="18" charset="0"/>
                            <a:ea typeface="Cambria Math" panose="02040503050406030204" pitchFamily="18" charset="0"/>
                          </a:rPr>
                          <m:t>, </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𝑡</m:t>
                            </m:r>
                          </m:e>
                          <m:sub>
                            <m:r>
                              <a:rPr kumimoji="1" lang="en-US" altLang="ko-KR" b="0" i="1" smtClean="0">
                                <a:latin typeface="Cambria Math" panose="02040503050406030204" pitchFamily="18" charset="0"/>
                                <a:ea typeface="Cambria Math" panose="02040503050406030204" pitchFamily="18" charset="0"/>
                              </a:rPr>
                              <m:t>𝑘</m:t>
                            </m:r>
                            <m:r>
                              <a:rPr kumimoji="1" lang="en-US" altLang="ko-KR" b="0" i="1" smtClean="0">
                                <a:latin typeface="Cambria Math" panose="02040503050406030204" pitchFamily="18" charset="0"/>
                                <a:ea typeface="Cambria Math" panose="02040503050406030204" pitchFamily="18" charset="0"/>
                              </a:rPr>
                              <m:t>+1</m:t>
                            </m:r>
                          </m:sub>
                        </m:sSub>
                      </m:e>
                    </m:d>
                  </m:oMath>
                </a14:m>
                <a:r>
                  <a:rPr kumimoji="1" lang="en-US" altLang="ko-KR" dirty="0"/>
                  <a:t>, where </a:t>
                </a:r>
                <a14:m>
                  <m:oMath xmlns:m="http://schemas.openxmlformats.org/officeDocument/2006/math">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sub>
                        </m:sSub>
                      </m:e>
                    </m:d>
                  </m:oMath>
                </a14:m>
                <a:r>
                  <a:rPr kumimoji="1" lang="en-US" altLang="ko-KR" dirty="0"/>
                  <a:t> and </a:t>
                </a:r>
                <a14:m>
                  <m:oMath xmlns:m="http://schemas.openxmlformats.org/officeDocument/2006/math">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b="0" i="1" smtClean="0">
                                <a:latin typeface="Cambria Math" panose="02040503050406030204" pitchFamily="18" charset="0"/>
                              </a:rPr>
                              <m:t>+1</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r>
                              <a:rPr lang="en-US" altLang="ko-KR" b="0" i="1" smtClean="0">
                                <a:latin typeface="Cambria Math" panose="02040503050406030204" pitchFamily="18" charset="0"/>
                              </a:rPr>
                              <m:t>+1</m:t>
                            </m:r>
                          </m:sub>
                        </m:sSub>
                      </m:e>
                    </m:d>
                  </m:oMath>
                </a14:m>
                <a:r>
                  <a:rPr kumimoji="1" lang="en-US" altLang="ko-KR" dirty="0"/>
                  <a:t> are two consecutive key frames. </a:t>
                </a:r>
              </a:p>
              <a:p>
                <a:pPr marL="0" indent="0" algn="ctr">
                  <a:buNone/>
                </a:pPr>
                <a14:m>
                  <m:oMath xmlns:m="http://schemas.openxmlformats.org/officeDocument/2006/math">
                    <m:r>
                      <a:rPr kumimoji="1" lang="en-US" altLang="ko-KR" sz="2400" b="0" i="1" smtClean="0">
                        <a:latin typeface="Cambria Math" panose="02040503050406030204" pitchFamily="18" charset="0"/>
                      </a:rPr>
                      <m:t>𝑓</m:t>
                    </m:r>
                    <m:d>
                      <m:dPr>
                        <m:ctrlPr>
                          <a:rPr kumimoji="1" lang="en-US" altLang="ko-KR" sz="2400" b="0" i="1" smtClean="0">
                            <a:latin typeface="Cambria Math" panose="02040503050406030204" pitchFamily="18" charset="0"/>
                          </a:rPr>
                        </m:ctrlPr>
                      </m:dPr>
                      <m:e>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𝑡</m:t>
                            </m:r>
                          </m:e>
                          <m:sub>
                            <m:r>
                              <a:rPr kumimoji="1" lang="en-US" altLang="ko-KR" sz="2400" b="0" i="1" smtClean="0">
                                <a:latin typeface="Cambria Math" panose="02040503050406030204" pitchFamily="18" charset="0"/>
                              </a:rPr>
                              <m:t>∗</m:t>
                            </m:r>
                          </m:sub>
                        </m:sSub>
                      </m:e>
                    </m:d>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𝑡</m:t>
                            </m:r>
                          </m:e>
                          <m:sub>
                            <m:r>
                              <a:rPr kumimoji="1" lang="en-US" altLang="ko-KR" sz="2400" b="0" i="1" smtClean="0">
                                <a:latin typeface="Cambria Math" panose="02040503050406030204" pitchFamily="18" charset="0"/>
                              </a:rPr>
                              <m:t>∗</m:t>
                            </m:r>
                          </m:sub>
                        </m:sSub>
                        <m:r>
                          <a:rPr kumimoji="1" lang="en-US" altLang="ko-KR" sz="2400" b="0" i="1" smtClean="0">
                            <a:latin typeface="Cambria Math" panose="02040503050406030204" pitchFamily="18" charset="0"/>
                          </a:rPr>
                          <m:t>−</m:t>
                        </m:r>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𝑡</m:t>
                            </m:r>
                          </m:e>
                          <m:sub>
                            <m:r>
                              <a:rPr kumimoji="1" lang="en-US" altLang="ko-KR" sz="2400" b="0" i="1" smtClean="0">
                                <a:latin typeface="Cambria Math" panose="02040503050406030204" pitchFamily="18" charset="0"/>
                              </a:rPr>
                              <m:t>𝑘</m:t>
                            </m:r>
                          </m:sub>
                        </m:sSub>
                      </m:num>
                      <m:den>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𝑡</m:t>
                            </m:r>
                          </m:e>
                          <m:sub>
                            <m:r>
                              <a:rPr kumimoji="1" lang="en-US" altLang="ko-KR" sz="2400" b="0" i="1" smtClean="0">
                                <a:latin typeface="Cambria Math" panose="02040503050406030204" pitchFamily="18" charset="0"/>
                              </a:rPr>
                              <m:t>𝑘</m:t>
                            </m:r>
                            <m:r>
                              <a:rPr kumimoji="1" lang="en-US" altLang="ko-KR" sz="2400" b="0" i="1" smtClean="0">
                                <a:latin typeface="Cambria Math" panose="02040503050406030204" pitchFamily="18" charset="0"/>
                              </a:rPr>
                              <m:t>+1</m:t>
                            </m:r>
                          </m:sub>
                        </m:sSub>
                        <m:r>
                          <a:rPr kumimoji="1" lang="en-US" altLang="ko-KR" sz="2400" b="0" i="1" smtClean="0">
                            <a:latin typeface="Cambria Math" panose="02040503050406030204" pitchFamily="18" charset="0"/>
                          </a:rPr>
                          <m:t>−</m:t>
                        </m:r>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𝑡</m:t>
                            </m:r>
                          </m:e>
                          <m:sub>
                            <m:r>
                              <a:rPr kumimoji="1" lang="en-US" altLang="ko-KR" sz="2400" b="0" i="1" smtClean="0">
                                <a:latin typeface="Cambria Math" panose="02040503050406030204" pitchFamily="18" charset="0"/>
                              </a:rPr>
                              <m:t>𝑘</m:t>
                            </m:r>
                          </m:sub>
                        </m:sSub>
                      </m:den>
                    </m:f>
                    <m:d>
                      <m:dPr>
                        <m:ctrlPr>
                          <a:rPr kumimoji="1" lang="en-US" altLang="ko-KR" sz="2400" b="0" i="1" smtClean="0">
                            <a:latin typeface="Cambria Math" panose="02040503050406030204" pitchFamily="18" charset="0"/>
                          </a:rPr>
                        </m:ctrlPr>
                      </m:dPr>
                      <m:e>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𝑓</m:t>
                            </m:r>
                          </m:e>
                          <m:sub>
                            <m:r>
                              <a:rPr kumimoji="1" lang="en-US" altLang="ko-KR" sz="2400" b="0" i="1" smtClean="0">
                                <a:latin typeface="Cambria Math" panose="02040503050406030204" pitchFamily="18" charset="0"/>
                              </a:rPr>
                              <m:t>𝑘</m:t>
                            </m:r>
                            <m:r>
                              <a:rPr kumimoji="1" lang="en-US" altLang="ko-KR" sz="2400" b="0" i="1" smtClean="0">
                                <a:latin typeface="Cambria Math" panose="02040503050406030204" pitchFamily="18" charset="0"/>
                              </a:rPr>
                              <m:t>+1</m:t>
                            </m:r>
                          </m:sub>
                        </m:sSub>
                        <m:r>
                          <a:rPr kumimoji="1" lang="en-US" altLang="ko-KR" sz="2400" b="0" i="1" smtClean="0">
                            <a:latin typeface="Cambria Math" panose="02040503050406030204" pitchFamily="18" charset="0"/>
                          </a:rPr>
                          <m:t>−</m:t>
                        </m:r>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𝑓</m:t>
                            </m:r>
                          </m:e>
                          <m:sub>
                            <m:r>
                              <a:rPr kumimoji="1" lang="en-US" altLang="ko-KR" sz="2400" b="0" i="1" smtClean="0">
                                <a:latin typeface="Cambria Math" panose="02040503050406030204" pitchFamily="18" charset="0"/>
                              </a:rPr>
                              <m:t>𝑘</m:t>
                            </m:r>
                          </m:sub>
                        </m:sSub>
                      </m:e>
                    </m:d>
                    <m:r>
                      <a:rPr kumimoji="1" lang="en-US" altLang="ko-KR" sz="2400" b="0" i="1" smtClean="0">
                        <a:latin typeface="Cambria Math" panose="02040503050406030204" pitchFamily="18" charset="0"/>
                      </a:rPr>
                      <m:t>+</m:t>
                    </m:r>
                    <m:sSub>
                      <m:sSubPr>
                        <m:ctrlPr>
                          <a:rPr kumimoji="1" lang="en-US" altLang="ko-KR" sz="2400" b="0" i="1" smtClean="0">
                            <a:latin typeface="Cambria Math" panose="02040503050406030204" pitchFamily="18" charset="0"/>
                          </a:rPr>
                        </m:ctrlPr>
                      </m:sSubPr>
                      <m:e>
                        <m:r>
                          <a:rPr kumimoji="1" lang="en-US" altLang="ko-KR" sz="2400" b="0" i="1" smtClean="0">
                            <a:latin typeface="Cambria Math" panose="02040503050406030204" pitchFamily="18" charset="0"/>
                          </a:rPr>
                          <m:t>𝑓</m:t>
                        </m:r>
                      </m:e>
                      <m:sub>
                        <m:r>
                          <a:rPr kumimoji="1" lang="en-US" altLang="ko-KR" sz="2400" b="0" i="1" smtClean="0">
                            <a:latin typeface="Cambria Math" panose="02040503050406030204" pitchFamily="18" charset="0"/>
                          </a:rPr>
                          <m:t>𝑘</m:t>
                        </m:r>
                      </m:sub>
                    </m:sSub>
                  </m:oMath>
                </a14:m>
                <a:r>
                  <a:rPr kumimoji="1" lang="en-US" altLang="ko-KR" sz="2400" dirty="0"/>
                  <a:t> </a:t>
                </a:r>
                <a:endParaRPr kumimoji="1" lang="ko-KR" altLang="en-US" sz="2400" dirty="0"/>
              </a:p>
            </p:txBody>
          </p:sp>
        </mc:Choice>
        <mc:Fallback xmlns="">
          <p:sp>
            <p:nvSpPr>
              <p:cNvPr id="3" name="내용 개체 틀 2">
                <a:extLst>
                  <a:ext uri="{FF2B5EF4-FFF2-40B4-BE49-F238E27FC236}">
                    <a16:creationId xmlns:a16="http://schemas.microsoft.com/office/drawing/2014/main" id="{D416E4ED-8A43-6F4E-98C1-30FD8331F678}"/>
                  </a:ext>
                </a:extLst>
              </p:cNvPr>
              <p:cNvSpPr>
                <a:spLocks noGrp="1" noRot="1" noChangeAspect="1" noMove="1" noResize="1" noEditPoints="1" noAdjustHandles="1" noChangeArrowheads="1" noChangeShapeType="1" noTextEdit="1"/>
              </p:cNvSpPr>
              <p:nvPr>
                <p:ph idx="1"/>
              </p:nvPr>
            </p:nvSpPr>
            <p:spPr>
              <a:blipFill>
                <a:blip r:embed="rId3"/>
                <a:stretch>
                  <a:fillRect l="-460" t="-70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1CC7D055-81EA-BF4D-AE4D-F8C5357490E3}"/>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p:sp>
        <p:nvSpPr>
          <p:cNvPr id="5" name="타원 4">
            <a:extLst>
              <a:ext uri="{FF2B5EF4-FFF2-40B4-BE49-F238E27FC236}">
                <a16:creationId xmlns:a16="http://schemas.microsoft.com/office/drawing/2014/main" id="{9E6F0953-E628-2841-9376-EAA2825FFA05}"/>
              </a:ext>
            </a:extLst>
          </p:cNvPr>
          <p:cNvSpPr/>
          <p:nvPr/>
        </p:nvSpPr>
        <p:spPr bwMode="auto">
          <a:xfrm>
            <a:off x="7552818" y="4429583"/>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6" name="타원 5">
            <a:extLst>
              <a:ext uri="{FF2B5EF4-FFF2-40B4-BE49-F238E27FC236}">
                <a16:creationId xmlns:a16="http://schemas.microsoft.com/office/drawing/2014/main" id="{A4091853-0898-9746-BB17-385121B663D2}"/>
              </a:ext>
            </a:extLst>
          </p:cNvPr>
          <p:cNvSpPr/>
          <p:nvPr/>
        </p:nvSpPr>
        <p:spPr bwMode="auto">
          <a:xfrm>
            <a:off x="5725524" y="2895657"/>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7" name="타원 6">
            <a:extLst>
              <a:ext uri="{FF2B5EF4-FFF2-40B4-BE49-F238E27FC236}">
                <a16:creationId xmlns:a16="http://schemas.microsoft.com/office/drawing/2014/main" id="{EEC07D08-16F5-4443-95E9-FD1064C07125}"/>
              </a:ext>
            </a:extLst>
          </p:cNvPr>
          <p:cNvSpPr/>
          <p:nvPr/>
        </p:nvSpPr>
        <p:spPr bwMode="auto">
          <a:xfrm>
            <a:off x="3608784" y="3879385"/>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8" name="타원 7">
            <a:extLst>
              <a:ext uri="{FF2B5EF4-FFF2-40B4-BE49-F238E27FC236}">
                <a16:creationId xmlns:a16="http://schemas.microsoft.com/office/drawing/2014/main" id="{F31C9500-5C53-9E46-97FD-15477FC9CF71}"/>
              </a:ext>
            </a:extLst>
          </p:cNvPr>
          <p:cNvSpPr/>
          <p:nvPr/>
        </p:nvSpPr>
        <p:spPr bwMode="auto">
          <a:xfrm>
            <a:off x="9507211" y="2467661"/>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10" name="직선 연결선[R] 9">
            <a:extLst>
              <a:ext uri="{FF2B5EF4-FFF2-40B4-BE49-F238E27FC236}">
                <a16:creationId xmlns:a16="http://schemas.microsoft.com/office/drawing/2014/main" id="{70E11740-C248-414E-A7E1-CC17E63FA862}"/>
              </a:ext>
            </a:extLst>
          </p:cNvPr>
          <p:cNvCxnSpPr>
            <a:cxnSpLocks/>
            <a:stCxn id="7" idx="7"/>
            <a:endCxn id="6" idx="2"/>
          </p:cNvCxnSpPr>
          <p:nvPr/>
        </p:nvCxnSpPr>
        <p:spPr bwMode="auto">
          <a:xfrm flipV="1">
            <a:off x="3719736" y="2959821"/>
            <a:ext cx="2005788" cy="938357"/>
          </a:xfrm>
          <a:prstGeom prst="line">
            <a:avLst/>
          </a:prstGeom>
          <a:noFill/>
          <a:ln w="9525"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4" name="직선 연결선[R] 13">
            <a:extLst>
              <a:ext uri="{FF2B5EF4-FFF2-40B4-BE49-F238E27FC236}">
                <a16:creationId xmlns:a16="http://schemas.microsoft.com/office/drawing/2014/main" id="{E6F0E661-81AE-9D49-BD09-A98B6F581DAE}"/>
              </a:ext>
            </a:extLst>
          </p:cNvPr>
          <p:cNvCxnSpPr>
            <a:cxnSpLocks/>
            <a:stCxn id="6" idx="5"/>
            <a:endCxn id="5" idx="1"/>
          </p:cNvCxnSpPr>
          <p:nvPr/>
        </p:nvCxnSpPr>
        <p:spPr bwMode="auto">
          <a:xfrm>
            <a:off x="5836476" y="3005192"/>
            <a:ext cx="1735378" cy="1443184"/>
          </a:xfrm>
          <a:prstGeom prst="line">
            <a:avLst/>
          </a:prstGeom>
          <a:noFill/>
          <a:ln w="9525"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7" name="직선 연결선[R] 16">
            <a:extLst>
              <a:ext uri="{FF2B5EF4-FFF2-40B4-BE49-F238E27FC236}">
                <a16:creationId xmlns:a16="http://schemas.microsoft.com/office/drawing/2014/main" id="{CF23910A-D911-EE47-9102-CE1B4A522BC3}"/>
              </a:ext>
            </a:extLst>
          </p:cNvPr>
          <p:cNvCxnSpPr>
            <a:cxnSpLocks/>
            <a:stCxn id="8" idx="3"/>
            <a:endCxn id="5" idx="7"/>
          </p:cNvCxnSpPr>
          <p:nvPr/>
        </p:nvCxnSpPr>
        <p:spPr bwMode="auto">
          <a:xfrm flipH="1">
            <a:off x="7663770" y="2577196"/>
            <a:ext cx="1862477" cy="1871180"/>
          </a:xfrm>
          <a:prstGeom prst="line">
            <a:avLst/>
          </a:prstGeom>
          <a:noFill/>
          <a:ln w="9525" cap="flat" cmpd="sng" algn="ctr">
            <a:solidFill>
              <a:schemeClr val="bg1">
                <a:lumMod val="50000"/>
              </a:schemeClr>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0" name="직선 화살표 연결선 19">
            <a:extLst>
              <a:ext uri="{FF2B5EF4-FFF2-40B4-BE49-F238E27FC236}">
                <a16:creationId xmlns:a16="http://schemas.microsoft.com/office/drawing/2014/main" id="{CE62EA35-38B5-9B49-9EA1-1D8D6DC28573}"/>
              </a:ext>
            </a:extLst>
          </p:cNvPr>
          <p:cNvCxnSpPr>
            <a:cxnSpLocks/>
          </p:cNvCxnSpPr>
          <p:nvPr/>
        </p:nvCxnSpPr>
        <p:spPr bwMode="auto">
          <a:xfrm>
            <a:off x="2068205" y="5317641"/>
            <a:ext cx="7851022" cy="0"/>
          </a:xfrm>
          <a:prstGeom prst="straightConnector1">
            <a:avLst/>
          </a:prstGeom>
          <a:noFill/>
          <a:ln w="9525" cap="flat" cmpd="sng" algn="ctr">
            <a:solidFill>
              <a:schemeClr val="bg1">
                <a:lumMod val="50000"/>
              </a:schemeClr>
            </a:solidFill>
            <a:prstDash val="solid"/>
            <a:round/>
            <a:headEnd type="stealth"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1" name="직선 화살표 연결선 20">
            <a:extLst>
              <a:ext uri="{FF2B5EF4-FFF2-40B4-BE49-F238E27FC236}">
                <a16:creationId xmlns:a16="http://schemas.microsoft.com/office/drawing/2014/main" id="{1C0599F4-A018-6744-9817-B94FA0426FCB}"/>
              </a:ext>
            </a:extLst>
          </p:cNvPr>
          <p:cNvCxnSpPr/>
          <p:nvPr/>
        </p:nvCxnSpPr>
        <p:spPr bwMode="auto">
          <a:xfrm flipV="1">
            <a:off x="2306745" y="2455172"/>
            <a:ext cx="0" cy="3306417"/>
          </a:xfrm>
          <a:prstGeom prst="straightConnector1">
            <a:avLst/>
          </a:prstGeom>
          <a:noFill/>
          <a:ln w="9525" cap="flat" cmpd="sng" algn="ctr">
            <a:solidFill>
              <a:schemeClr val="bg1">
                <a:lumMod val="50000"/>
              </a:schemeClr>
            </a:solidFill>
            <a:prstDash val="solid"/>
            <a:round/>
            <a:headEnd type="stealth"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F6D557D4-2EEA-D143-90F0-44CDE6E81DC0}"/>
                  </a:ext>
                </a:extLst>
              </p:cNvPr>
              <p:cNvSpPr/>
              <p:nvPr/>
            </p:nvSpPr>
            <p:spPr>
              <a:xfrm>
                <a:off x="10049567" y="5132975"/>
                <a:ext cx="3634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𝑡</m:t>
                      </m:r>
                    </m:oMath>
                  </m:oMathPara>
                </a14:m>
                <a:endParaRPr lang="ko-KR" altLang="en-US" dirty="0"/>
              </a:p>
            </p:txBody>
          </p:sp>
        </mc:Choice>
        <mc:Fallback xmlns="">
          <p:sp>
            <p:nvSpPr>
              <p:cNvPr id="22" name="직사각형 21">
                <a:extLst>
                  <a:ext uri="{FF2B5EF4-FFF2-40B4-BE49-F238E27FC236}">
                    <a16:creationId xmlns:a16="http://schemas.microsoft.com/office/drawing/2014/main" id="{F6D557D4-2EEA-D143-90F0-44CDE6E81DC0}"/>
                  </a:ext>
                </a:extLst>
              </p:cNvPr>
              <p:cNvSpPr>
                <a:spLocks noRot="1" noChangeAspect="1" noMove="1" noResize="1" noEditPoints="1" noAdjustHandles="1" noChangeArrowheads="1" noChangeShapeType="1" noTextEdit="1"/>
              </p:cNvSpPr>
              <p:nvPr/>
            </p:nvSpPr>
            <p:spPr>
              <a:xfrm>
                <a:off x="10049567" y="5132975"/>
                <a:ext cx="363433" cy="36933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FCD6099A-E9C6-6544-A555-46622306EDBB}"/>
                  </a:ext>
                </a:extLst>
              </p:cNvPr>
              <p:cNvSpPr/>
              <p:nvPr/>
            </p:nvSpPr>
            <p:spPr>
              <a:xfrm>
                <a:off x="1701577" y="2270506"/>
                <a:ext cx="6891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𝑓</m:t>
                      </m:r>
                      <m:r>
                        <a:rPr lang="en-US" altLang="ko-KR" b="0" i="1" smtClean="0">
                          <a:latin typeface="Cambria Math" panose="02040503050406030204" pitchFamily="18" charset="0"/>
                        </a:rPr>
                        <m:t>(</m:t>
                      </m:r>
                      <m:r>
                        <a:rPr lang="en-US" altLang="ko-KR" b="0" i="1" smtClean="0">
                          <a:latin typeface="Cambria Math" panose="02040503050406030204" pitchFamily="18" charset="0"/>
                        </a:rPr>
                        <m:t>𝑡</m:t>
                      </m:r>
                      <m:r>
                        <a:rPr lang="en-US" altLang="ko-KR" b="0" i="1" smtClean="0">
                          <a:latin typeface="Cambria Math" panose="02040503050406030204" pitchFamily="18" charset="0"/>
                        </a:rPr>
                        <m:t>)</m:t>
                      </m:r>
                    </m:oMath>
                  </m:oMathPara>
                </a14:m>
                <a:endParaRPr lang="ko-KR" altLang="en-US" dirty="0"/>
              </a:p>
            </p:txBody>
          </p:sp>
        </mc:Choice>
        <mc:Fallback xmlns="">
          <p:sp>
            <p:nvSpPr>
              <p:cNvPr id="23" name="직사각형 22">
                <a:extLst>
                  <a:ext uri="{FF2B5EF4-FFF2-40B4-BE49-F238E27FC236}">
                    <a16:creationId xmlns:a16="http://schemas.microsoft.com/office/drawing/2014/main" id="{FCD6099A-E9C6-6544-A555-46622306EDBB}"/>
                  </a:ext>
                </a:extLst>
              </p:cNvPr>
              <p:cNvSpPr>
                <a:spLocks noRot="1" noChangeAspect="1" noMove="1" noResize="1" noEditPoints="1" noAdjustHandles="1" noChangeArrowheads="1" noChangeShapeType="1" noTextEdit="1"/>
              </p:cNvSpPr>
              <p:nvPr/>
            </p:nvSpPr>
            <p:spPr>
              <a:xfrm>
                <a:off x="1701577" y="2270506"/>
                <a:ext cx="689163" cy="369332"/>
              </a:xfrm>
              <a:prstGeom prst="rect">
                <a:avLst/>
              </a:prstGeom>
              <a:blipFill>
                <a:blip r:embed="rId5"/>
                <a:stretch>
                  <a:fillRect b="-20000"/>
                </a:stretch>
              </a:blipFill>
            </p:spPr>
            <p:txBody>
              <a:bodyPr/>
              <a:lstStyle/>
              <a:p>
                <a:r>
                  <a:rPr lang="ko-KR" altLang="en-US">
                    <a:noFill/>
                  </a:rPr>
                  <a:t> </a:t>
                </a:r>
              </a:p>
            </p:txBody>
          </p:sp>
        </mc:Fallback>
      </mc:AlternateContent>
      <p:cxnSp>
        <p:nvCxnSpPr>
          <p:cNvPr id="25" name="직선 연결선[R] 24">
            <a:extLst>
              <a:ext uri="{FF2B5EF4-FFF2-40B4-BE49-F238E27FC236}">
                <a16:creationId xmlns:a16="http://schemas.microsoft.com/office/drawing/2014/main" id="{215F3707-B1C9-5547-A768-0E2D95FA3596}"/>
              </a:ext>
            </a:extLst>
          </p:cNvPr>
          <p:cNvCxnSpPr>
            <a:cxnSpLocks/>
          </p:cNvCxnSpPr>
          <p:nvPr/>
        </p:nvCxnSpPr>
        <p:spPr bwMode="auto">
          <a:xfrm flipH="1">
            <a:off x="7594422" y="2562628"/>
            <a:ext cx="26894" cy="3017281"/>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연결선[R] 25">
            <a:extLst>
              <a:ext uri="{FF2B5EF4-FFF2-40B4-BE49-F238E27FC236}">
                <a16:creationId xmlns:a16="http://schemas.microsoft.com/office/drawing/2014/main" id="{F72502DC-2661-0D47-BA32-D5B91E5F9696}"/>
              </a:ext>
            </a:extLst>
          </p:cNvPr>
          <p:cNvCxnSpPr>
            <a:cxnSpLocks/>
          </p:cNvCxnSpPr>
          <p:nvPr/>
        </p:nvCxnSpPr>
        <p:spPr bwMode="auto">
          <a:xfrm flipH="1">
            <a:off x="5753681" y="2582121"/>
            <a:ext cx="26894" cy="3017281"/>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31C2C585-7A5F-B546-968B-7A2673FC488A}"/>
                  </a:ext>
                </a:extLst>
              </p:cNvPr>
              <p:cNvSpPr/>
              <p:nvPr/>
            </p:nvSpPr>
            <p:spPr>
              <a:xfrm>
                <a:off x="5586667" y="5350081"/>
                <a:ext cx="471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sub>
                      </m:sSub>
                    </m:oMath>
                  </m:oMathPara>
                </a14:m>
                <a:endParaRPr lang="ko-KR" altLang="en-US" dirty="0"/>
              </a:p>
            </p:txBody>
          </p:sp>
        </mc:Choice>
        <mc:Fallback xmlns="">
          <p:sp>
            <p:nvSpPr>
              <p:cNvPr id="27" name="직사각형 26">
                <a:extLst>
                  <a:ext uri="{FF2B5EF4-FFF2-40B4-BE49-F238E27FC236}">
                    <a16:creationId xmlns:a16="http://schemas.microsoft.com/office/drawing/2014/main" id="{31C2C585-7A5F-B546-968B-7A2673FC488A}"/>
                  </a:ext>
                </a:extLst>
              </p:cNvPr>
              <p:cNvSpPr>
                <a:spLocks noRot="1" noChangeAspect="1" noMove="1" noResize="1" noEditPoints="1" noAdjustHandles="1" noChangeArrowheads="1" noChangeShapeType="1" noTextEdit="1"/>
              </p:cNvSpPr>
              <p:nvPr/>
            </p:nvSpPr>
            <p:spPr>
              <a:xfrm>
                <a:off x="5586667" y="5350081"/>
                <a:ext cx="471475" cy="369332"/>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직사각형 27">
                <a:extLst>
                  <a:ext uri="{FF2B5EF4-FFF2-40B4-BE49-F238E27FC236}">
                    <a16:creationId xmlns:a16="http://schemas.microsoft.com/office/drawing/2014/main" id="{E0862BBD-614D-844C-B723-AE671F1676EE}"/>
                  </a:ext>
                </a:extLst>
              </p:cNvPr>
              <p:cNvSpPr/>
              <p:nvPr/>
            </p:nvSpPr>
            <p:spPr>
              <a:xfrm>
                <a:off x="7272268" y="5352432"/>
                <a:ext cx="6910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i="1">
                              <a:latin typeface="Cambria Math" panose="02040503050406030204" pitchFamily="18" charset="0"/>
                            </a:rPr>
                            <m:t>+1</m:t>
                          </m:r>
                        </m:sub>
                      </m:sSub>
                    </m:oMath>
                  </m:oMathPara>
                </a14:m>
                <a:endParaRPr lang="ko-KR" altLang="en-US" dirty="0"/>
              </a:p>
            </p:txBody>
          </p:sp>
        </mc:Choice>
        <mc:Fallback xmlns="">
          <p:sp>
            <p:nvSpPr>
              <p:cNvPr id="28" name="직사각형 27">
                <a:extLst>
                  <a:ext uri="{FF2B5EF4-FFF2-40B4-BE49-F238E27FC236}">
                    <a16:creationId xmlns:a16="http://schemas.microsoft.com/office/drawing/2014/main" id="{E0862BBD-614D-844C-B723-AE671F1676EE}"/>
                  </a:ext>
                </a:extLst>
              </p:cNvPr>
              <p:cNvSpPr>
                <a:spLocks noRot="1" noChangeAspect="1" noMove="1" noResize="1" noEditPoints="1" noAdjustHandles="1" noChangeArrowheads="1" noChangeShapeType="1" noTextEdit="1"/>
              </p:cNvSpPr>
              <p:nvPr/>
            </p:nvSpPr>
            <p:spPr>
              <a:xfrm>
                <a:off x="7272268" y="5352432"/>
                <a:ext cx="691087" cy="369332"/>
              </a:xfrm>
              <a:prstGeom prst="rect">
                <a:avLst/>
              </a:prstGeom>
              <a:blipFill>
                <a:blip r:embed="rId7"/>
                <a:stretch>
                  <a:fillRect b="-3333"/>
                </a:stretch>
              </a:blipFill>
            </p:spPr>
            <p:txBody>
              <a:bodyPr/>
              <a:lstStyle/>
              <a:p>
                <a:r>
                  <a:rPr lang="ko-KR" altLang="en-US">
                    <a:noFill/>
                  </a:rPr>
                  <a:t> </a:t>
                </a:r>
              </a:p>
            </p:txBody>
          </p:sp>
        </mc:Fallback>
      </mc:AlternateContent>
      <p:cxnSp>
        <p:nvCxnSpPr>
          <p:cNvPr id="29" name="직선 연결선[R] 28">
            <a:extLst>
              <a:ext uri="{FF2B5EF4-FFF2-40B4-BE49-F238E27FC236}">
                <a16:creationId xmlns:a16="http://schemas.microsoft.com/office/drawing/2014/main" id="{4B8CC2CB-2637-6947-A2FF-92226392A4BA}"/>
              </a:ext>
            </a:extLst>
          </p:cNvPr>
          <p:cNvCxnSpPr>
            <a:cxnSpLocks/>
          </p:cNvCxnSpPr>
          <p:nvPr/>
        </p:nvCxnSpPr>
        <p:spPr bwMode="auto">
          <a:xfrm flipH="1">
            <a:off x="6668811" y="2562628"/>
            <a:ext cx="26894" cy="3017281"/>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4D8046BE-64CB-A745-9FD1-D1AA9AF9F800}"/>
                  </a:ext>
                </a:extLst>
              </p:cNvPr>
              <p:cNvSpPr/>
              <p:nvPr/>
            </p:nvSpPr>
            <p:spPr>
              <a:xfrm>
                <a:off x="6484530" y="5388972"/>
                <a:ext cx="4456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𝑡</m:t>
                          </m:r>
                        </m:e>
                        <m:sub>
                          <m:r>
                            <a:rPr kumimoji="1" lang="en-US" altLang="ko-KR" i="1">
                              <a:latin typeface="Cambria Math" panose="02040503050406030204" pitchFamily="18" charset="0"/>
                            </a:rPr>
                            <m:t>∗</m:t>
                          </m:r>
                        </m:sub>
                      </m:sSub>
                    </m:oMath>
                  </m:oMathPara>
                </a14:m>
                <a:endParaRPr lang="ko-KR" altLang="en-US" dirty="0"/>
              </a:p>
            </p:txBody>
          </p:sp>
        </mc:Choice>
        <mc:Fallback xmlns="">
          <p:sp>
            <p:nvSpPr>
              <p:cNvPr id="30" name="직사각형 29">
                <a:extLst>
                  <a:ext uri="{FF2B5EF4-FFF2-40B4-BE49-F238E27FC236}">
                    <a16:creationId xmlns:a16="http://schemas.microsoft.com/office/drawing/2014/main" id="{4D8046BE-64CB-A745-9FD1-D1AA9AF9F800}"/>
                  </a:ext>
                </a:extLst>
              </p:cNvPr>
              <p:cNvSpPr>
                <a:spLocks noRot="1" noChangeAspect="1" noMove="1" noResize="1" noEditPoints="1" noAdjustHandles="1" noChangeArrowheads="1" noChangeShapeType="1" noTextEdit="1"/>
              </p:cNvSpPr>
              <p:nvPr/>
            </p:nvSpPr>
            <p:spPr>
              <a:xfrm>
                <a:off x="6484530" y="5388972"/>
                <a:ext cx="445699" cy="369332"/>
              </a:xfrm>
              <a:prstGeom prst="rect">
                <a:avLst/>
              </a:prstGeom>
              <a:blipFill>
                <a:blip r:embed="rId8"/>
                <a:stretch>
                  <a:fillRect/>
                </a:stretch>
              </a:blipFill>
            </p:spPr>
            <p:txBody>
              <a:bodyPr/>
              <a:lstStyle/>
              <a:p>
                <a:r>
                  <a:rPr lang="ko-KR" altLang="en-US">
                    <a:noFill/>
                  </a:rPr>
                  <a:t> </a:t>
                </a:r>
              </a:p>
            </p:txBody>
          </p:sp>
        </mc:Fallback>
      </mc:AlternateContent>
      <p:sp>
        <p:nvSpPr>
          <p:cNvPr id="31" name="타원 30">
            <a:extLst>
              <a:ext uri="{FF2B5EF4-FFF2-40B4-BE49-F238E27FC236}">
                <a16:creationId xmlns:a16="http://schemas.microsoft.com/office/drawing/2014/main" id="{5D10DEB1-436F-6446-AC73-36CB17BC94AC}"/>
              </a:ext>
            </a:extLst>
          </p:cNvPr>
          <p:cNvSpPr/>
          <p:nvPr/>
        </p:nvSpPr>
        <p:spPr bwMode="auto">
          <a:xfrm>
            <a:off x="6524165" y="3583543"/>
            <a:ext cx="360000" cy="36000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148643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012D87-9174-6F4F-824E-858EBFE174A0}"/>
              </a:ext>
            </a:extLst>
          </p:cNvPr>
          <p:cNvSpPr>
            <a:spLocks noGrp="1"/>
          </p:cNvSpPr>
          <p:nvPr>
            <p:ph type="title"/>
          </p:nvPr>
        </p:nvSpPr>
        <p:spPr/>
        <p:txBody>
          <a:bodyPr/>
          <a:lstStyle/>
          <a:p>
            <a:r>
              <a:rPr kumimoji="1" lang="en-US" altLang="ko-KR" dirty="0"/>
              <a:t>Cubic Hermite Interpolation</a:t>
            </a:r>
            <a:endParaRPr kumimoji="1" lang="ko-KR" altLang="en-US" dirty="0"/>
          </a:p>
        </p:txBody>
      </p:sp>
      <p:sp>
        <p:nvSpPr>
          <p:cNvPr id="4" name="슬라이드 번호 개체 틀 3">
            <a:extLst>
              <a:ext uri="{FF2B5EF4-FFF2-40B4-BE49-F238E27FC236}">
                <a16:creationId xmlns:a16="http://schemas.microsoft.com/office/drawing/2014/main" id="{0D5FCD3C-82F9-9C4F-BFD4-6B588A2A2BE5}"/>
              </a:ext>
            </a:extLst>
          </p:cNvPr>
          <p:cNvSpPr>
            <a:spLocks noGrp="1"/>
          </p:cNvSpPr>
          <p:nvPr>
            <p:ph type="sldNum" sz="quarter" idx="12"/>
          </p:nvPr>
        </p:nvSpPr>
        <p:spPr>
          <a:xfrm>
            <a:off x="8870576" y="6477000"/>
            <a:ext cx="2540000" cy="228600"/>
          </a:xfrm>
        </p:spPr>
        <p:txBody>
          <a:bodyPr/>
          <a:lstStyle/>
          <a:p>
            <a:fld id="{B81C3356-60A9-4391-B4BA-980644DD2ECD}" type="slidenum">
              <a:rPr lang="ko-KR" altLang="en-US" smtClean="0"/>
              <a:t>7</a:t>
            </a:fld>
            <a:endParaRPr lang="ko-KR" altLang="en-US" dirty="0"/>
          </a:p>
        </p:txBody>
      </p:sp>
      <mc:AlternateContent xmlns:mc="http://schemas.openxmlformats.org/markup-compatibility/2006" xmlns:a14="http://schemas.microsoft.com/office/drawing/2010/main">
        <mc:Choice Requires="a14">
          <p:sp>
            <p:nvSpPr>
              <p:cNvPr id="5" name="AutoShape 2" descr="\boldsymbol{p}(t) = (2t^3-3t^2+1)\boldsymbol{p}_0 + (t^3-2t^2+t)\boldsymbol{m}_0 + (-2t^3+3t^2)\boldsymbol{p}_1 +(t^3-t^2)\boldsymbol{m}_1">
                <a:extLst>
                  <a:ext uri="{FF2B5EF4-FFF2-40B4-BE49-F238E27FC236}">
                    <a16:creationId xmlns:a16="http://schemas.microsoft.com/office/drawing/2014/main" id="{1934ED42-3073-424F-9A16-06235F2C4F40}"/>
                  </a:ext>
                </a:extLst>
              </p:cNvPr>
              <p:cNvSpPr>
                <a:spLocks noGrp="1" noChangeAspect="1" noChangeArrowheads="1"/>
              </p:cNvSpPr>
              <p:nvPr>
                <p:ph idx="1"/>
              </p:nvPr>
            </p:nvSpPr>
            <p:spPr bwMode="auto">
              <a:prstGeom prst="rect">
                <a:avLst/>
              </a:prstGeom>
              <a:noFill/>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p>
                <a:pPr>
                  <a:buFont typeface="Wingdings" pitchFamily="2" charset="2"/>
                  <a:buChar char="§"/>
                </a:pPr>
                <a:r>
                  <a:rPr lang="en-US" altLang="ko-KR" dirty="0"/>
                  <a:t>Given a starting point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𝑓</m:t>
                        </m:r>
                      </m:e>
                      <m:sub>
                        <m:r>
                          <a:rPr lang="en-US" altLang="ko-KR" i="1" dirty="0" smtClean="0">
                            <a:latin typeface="Cambria Math" panose="02040503050406030204" pitchFamily="18" charset="0"/>
                          </a:rPr>
                          <m:t>0</m:t>
                        </m:r>
                      </m:sub>
                    </m:sSub>
                  </m:oMath>
                </a14:m>
                <a:r>
                  <a:rPr lang="en-US" altLang="ko-KR" dirty="0"/>
                  <a:t> at </a:t>
                </a:r>
                <a14:m>
                  <m:oMath xmlns:m="http://schemas.openxmlformats.org/officeDocument/2006/math">
                    <m:r>
                      <a:rPr lang="en-US" altLang="ko-KR" i="1" dirty="0" smtClean="0">
                        <a:latin typeface="Cambria Math" panose="02040503050406030204" pitchFamily="18" charset="0"/>
                      </a:rPr>
                      <m:t>𝑡</m:t>
                    </m:r>
                    <m:r>
                      <a:rPr lang="en-US" altLang="ko-KR" i="1" dirty="0" smtClean="0">
                        <a:latin typeface="Cambria Math" panose="02040503050406030204" pitchFamily="18" charset="0"/>
                      </a:rPr>
                      <m:t> = 0 </m:t>
                    </m:r>
                  </m:oMath>
                </a14:m>
                <a:r>
                  <a:rPr lang="en-US" altLang="ko-KR" dirty="0"/>
                  <a:t>and an ending point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𝑓</m:t>
                        </m:r>
                      </m:e>
                      <m:sub>
                        <m:r>
                          <a:rPr lang="en-US" altLang="ko-KR" i="1" dirty="0" smtClean="0">
                            <a:latin typeface="Cambria Math" panose="02040503050406030204" pitchFamily="18" charset="0"/>
                          </a:rPr>
                          <m:t>1</m:t>
                        </m:r>
                      </m:sub>
                    </m:sSub>
                  </m:oMath>
                </a14:m>
                <a:r>
                  <a:rPr lang="en-US" altLang="ko-KR" dirty="0"/>
                  <a:t> at </a:t>
                </a:r>
                <a14:m>
                  <m:oMath xmlns:m="http://schemas.openxmlformats.org/officeDocument/2006/math">
                    <m:r>
                      <a:rPr lang="en-US" altLang="ko-KR" i="1" dirty="0" smtClean="0">
                        <a:latin typeface="Cambria Math" panose="02040503050406030204" pitchFamily="18" charset="0"/>
                      </a:rPr>
                      <m:t>𝑡</m:t>
                    </m:r>
                    <m:r>
                      <a:rPr lang="en-US" altLang="ko-KR" i="1" dirty="0" smtClean="0">
                        <a:latin typeface="Cambria Math" panose="02040503050406030204" pitchFamily="18" charset="0"/>
                      </a:rPr>
                      <m:t> = 1</m:t>
                    </m:r>
                  </m:oMath>
                </a14:m>
                <a:r>
                  <a:rPr lang="en-US" altLang="ko-KR" dirty="0"/>
                  <a:t>, with starting tangent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𝑚</m:t>
                        </m:r>
                      </m:e>
                      <m:sub>
                        <m:r>
                          <a:rPr lang="en-US" altLang="ko-KR" i="1" dirty="0" smtClean="0">
                            <a:latin typeface="Cambria Math" panose="02040503050406030204" pitchFamily="18" charset="0"/>
                          </a:rPr>
                          <m:t>0</m:t>
                        </m:r>
                      </m:sub>
                    </m:sSub>
                  </m:oMath>
                </a14:m>
                <a:r>
                  <a:rPr lang="en-US" altLang="ko-KR" dirty="0"/>
                  <a:t> at </a:t>
                </a:r>
                <a14:m>
                  <m:oMath xmlns:m="http://schemas.openxmlformats.org/officeDocument/2006/math">
                    <m:r>
                      <a:rPr lang="en-US" altLang="ko-KR" i="1" dirty="0" smtClean="0">
                        <a:latin typeface="Cambria Math" panose="02040503050406030204" pitchFamily="18" charset="0"/>
                      </a:rPr>
                      <m:t>𝑡</m:t>
                    </m:r>
                    <m:r>
                      <a:rPr lang="en-US" altLang="ko-KR" i="1" dirty="0" smtClean="0">
                        <a:latin typeface="Cambria Math" panose="02040503050406030204" pitchFamily="18" charset="0"/>
                      </a:rPr>
                      <m:t> = 0 </m:t>
                    </m:r>
                  </m:oMath>
                </a14:m>
                <a:r>
                  <a:rPr lang="en-US" altLang="ko-KR" dirty="0"/>
                  <a:t>and ending tangent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𝑚</m:t>
                        </m:r>
                      </m:e>
                      <m:sub>
                        <m:r>
                          <a:rPr lang="en-US" altLang="ko-KR" i="1" dirty="0" smtClean="0">
                            <a:latin typeface="Cambria Math" panose="02040503050406030204" pitchFamily="18" charset="0"/>
                          </a:rPr>
                          <m:t>1</m:t>
                        </m:r>
                      </m:sub>
                    </m:sSub>
                    <m:r>
                      <a:rPr lang="en-US" altLang="ko-KR" i="1" dirty="0" smtClean="0">
                        <a:latin typeface="Cambria Math" panose="02040503050406030204" pitchFamily="18" charset="0"/>
                      </a:rPr>
                      <m:t> </m:t>
                    </m:r>
                  </m:oMath>
                </a14:m>
                <a:r>
                  <a:rPr lang="en-US" altLang="ko-KR" dirty="0"/>
                  <a:t>at </a:t>
                </a:r>
                <a14:m>
                  <m:oMath xmlns:m="http://schemas.openxmlformats.org/officeDocument/2006/math">
                    <m:r>
                      <a:rPr lang="en-US" altLang="ko-KR" i="1" dirty="0" smtClean="0">
                        <a:latin typeface="Cambria Math" panose="02040503050406030204" pitchFamily="18" charset="0"/>
                      </a:rPr>
                      <m:t>𝑡</m:t>
                    </m:r>
                    <m:r>
                      <a:rPr lang="en-US" altLang="ko-KR" i="1" dirty="0" smtClean="0">
                        <a:latin typeface="Cambria Math" panose="02040503050406030204" pitchFamily="18" charset="0"/>
                      </a:rPr>
                      <m:t> = 1</m:t>
                    </m:r>
                  </m:oMath>
                </a14:m>
                <a:r>
                  <a:rPr lang="en-US" altLang="ko-KR" dirty="0"/>
                  <a:t>, the cubic Hermite polynomial is defined by: </a:t>
                </a:r>
              </a:p>
              <a:p>
                <a:pPr marL="457200" lvl="1" indent="0">
                  <a:buNone/>
                </a:pPr>
                <a:endParaRPr lang="en-US" altLang="ko-KR" dirty="0"/>
              </a:p>
              <a:p>
                <a:pPr marL="457200" lvl="1" indent="0" algn="ctr">
                  <a:buNone/>
                </a:pPr>
                <a14:m>
                  <m:oMath xmlns:m="http://schemas.openxmlformats.org/officeDocument/2006/math">
                    <m:r>
                      <a:rPr lang="en-US" altLang="ko-KR" sz="2000" b="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𝑡</m:t>
                        </m:r>
                      </m:e>
                    </m:d>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2</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3</m:t>
                            </m:r>
                          </m:sup>
                        </m:sSup>
                        <m:r>
                          <a:rPr lang="en-US" altLang="ko-KR" sz="2000" b="0" i="1" smtClean="0">
                            <a:latin typeface="Cambria Math" panose="02040503050406030204" pitchFamily="18" charset="0"/>
                          </a:rPr>
                          <m:t>−3</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+1</m:t>
                        </m:r>
                      </m:e>
                    </m:d>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𝑓</m:t>
                        </m:r>
                      </m:e>
                      <m:sub>
                        <m:r>
                          <a:rPr lang="en-US" altLang="ko-KR" sz="2000" b="0" i="1" smtClean="0">
                            <a:latin typeface="Cambria Math" panose="02040503050406030204" pitchFamily="18" charset="0"/>
                          </a:rPr>
                          <m:t>0</m:t>
                        </m:r>
                      </m:sub>
                    </m:sSub>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3</m:t>
                            </m:r>
                          </m:sup>
                        </m:sSup>
                        <m:r>
                          <a:rPr lang="en-US" altLang="ko-KR" sz="2000" b="0" i="1" smtClean="0">
                            <a:latin typeface="Cambria Math" panose="02040503050406030204" pitchFamily="18" charset="0"/>
                          </a:rPr>
                          <m:t>−2</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𝑡</m:t>
                        </m:r>
                      </m:e>
                    </m:d>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𝑚</m:t>
                        </m:r>
                      </m:e>
                      <m:sub>
                        <m:r>
                          <a:rPr lang="en-US" altLang="ko-KR" sz="2000" b="0" i="1" smtClean="0">
                            <a:latin typeface="Cambria Math" panose="02040503050406030204" pitchFamily="18" charset="0"/>
                          </a:rPr>
                          <m:t>0</m:t>
                        </m:r>
                      </m:sub>
                    </m:sSub>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−2</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3</m:t>
                            </m:r>
                          </m:sup>
                        </m:sSup>
                        <m:r>
                          <a:rPr lang="en-US" altLang="ko-KR" sz="2000" b="0" i="1" smtClean="0">
                            <a:latin typeface="Cambria Math" panose="02040503050406030204" pitchFamily="18" charset="0"/>
                          </a:rPr>
                          <m:t>+3</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2</m:t>
                            </m:r>
                          </m:sup>
                        </m:sSup>
                      </m:e>
                    </m:d>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𝑓</m:t>
                        </m:r>
                      </m:e>
                      <m:sub>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rPr>
                      <m:t>+</m:t>
                    </m:r>
                    <m:d>
                      <m:dPr>
                        <m:ctrlPr>
                          <a:rPr lang="en-US" altLang="ko-KR" sz="2000" b="0" i="1" smtClean="0">
                            <a:latin typeface="Cambria Math" panose="02040503050406030204" pitchFamily="18" charset="0"/>
                          </a:rPr>
                        </m:ctrlPr>
                      </m:dPr>
                      <m:e>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3</m:t>
                            </m:r>
                          </m:sup>
                        </m:sSup>
                        <m:r>
                          <a:rPr lang="en-US" altLang="ko-KR" sz="2000" b="0" i="1" smtClean="0">
                            <a:latin typeface="Cambria Math" panose="02040503050406030204" pitchFamily="18" charset="0"/>
                          </a:rPr>
                          <m:t>−</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𝑡</m:t>
                            </m:r>
                          </m:e>
                          <m:sup>
                            <m:r>
                              <a:rPr lang="en-US" altLang="ko-KR" sz="2000" b="0" i="1" smtClean="0">
                                <a:latin typeface="Cambria Math" panose="02040503050406030204" pitchFamily="18" charset="0"/>
                              </a:rPr>
                              <m:t>2</m:t>
                            </m:r>
                          </m:sup>
                        </m:sSup>
                      </m:e>
                    </m:d>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𝑚</m:t>
                        </m:r>
                      </m:e>
                      <m:sub>
                        <m:r>
                          <a:rPr lang="en-US" altLang="ko-KR" sz="2000" b="0" i="1" smtClean="0">
                            <a:latin typeface="Cambria Math" panose="02040503050406030204" pitchFamily="18" charset="0"/>
                          </a:rPr>
                          <m:t>1</m:t>
                        </m:r>
                      </m:sub>
                    </m:sSub>
                  </m:oMath>
                </a14:m>
                <a:r>
                  <a:rPr lang="en-US" altLang="ko-KR" sz="2000" dirty="0"/>
                  <a:t>,   </a:t>
                </a:r>
                <a14:m>
                  <m:oMath xmlns:m="http://schemas.openxmlformats.org/officeDocument/2006/math">
                    <m:r>
                      <a:rPr kumimoji="1" lang="en-US" altLang="ko-KR" sz="2000" b="0" i="1" smtClean="0">
                        <a:latin typeface="Cambria Math" panose="02040503050406030204" pitchFamily="18" charset="0"/>
                      </a:rPr>
                      <m:t>𝑡</m:t>
                    </m:r>
                    <m:r>
                      <a:rPr kumimoji="1" lang="en-US" altLang="ko-KR" sz="2000" b="0" i="1" smtClean="0">
                        <a:latin typeface="Cambria Math" panose="02040503050406030204" pitchFamily="18" charset="0"/>
                        <a:ea typeface="Cambria Math" panose="02040503050406030204" pitchFamily="18" charset="0"/>
                      </a:rPr>
                      <m:t>∈[0, 1]</m:t>
                    </m:r>
                    <m:r>
                      <a:rPr kumimoji="1" lang="en-US" altLang="ko-KR" sz="2000" b="0" i="1" smtClean="0">
                        <a:latin typeface="Cambria Math" panose="02040503050406030204" pitchFamily="18" charset="0"/>
                      </a:rPr>
                      <m:t> </m:t>
                    </m:r>
                  </m:oMath>
                </a14:m>
                <a:endParaRPr kumimoji="1" lang="en-US" altLang="ko-KR" sz="2000" dirty="0"/>
              </a:p>
              <a:p>
                <a:pPr marL="457200" lvl="1" indent="0" algn="ctr">
                  <a:buNone/>
                </a:pPr>
                <a:endParaRPr lang="en-US" altLang="ko-KR" sz="2000" dirty="0"/>
              </a:p>
              <a:p>
                <a:pPr marL="457200" lvl="1" indent="0" algn="ctr">
                  <a:buNone/>
                </a:pPr>
                <a:endParaRPr kumimoji="1" lang="ko-KR" altLang="en-US" sz="2000" dirty="0"/>
              </a:p>
            </p:txBody>
          </p:sp>
        </mc:Choice>
        <mc:Fallback xmlns="">
          <p:sp>
            <p:nvSpPr>
              <p:cNvPr id="5" name="AutoShape 2" descr="\boldsymbol{p}(t) = (2t^3-3t^2+1)\boldsymbol{p}_0 + (t^3-2t^2+t)\boldsymbol{m}_0 + (-2t^3+3t^2)\boldsymbol{p}_1 +(t^3-t^2)\boldsymbol{m}_1">
                <a:extLst>
                  <a:ext uri="{FF2B5EF4-FFF2-40B4-BE49-F238E27FC236}">
                    <a16:creationId xmlns:a16="http://schemas.microsoft.com/office/drawing/2014/main" id="{1934ED42-3073-424F-9A16-06235F2C4F40}"/>
                  </a:ext>
                </a:extLst>
              </p:cNvPr>
              <p:cNvSpPr>
                <a:spLocks noGrp="1" noRot="1" noChangeAspect="1" noMove="1" noResize="1" noEditPoints="1" noAdjustHandles="1" noChangeArrowheads="1" noChangeShapeType="1" noTextEdit="1"/>
              </p:cNvSpPr>
              <p:nvPr>
                <p:ph idx="1"/>
              </p:nvPr>
            </p:nvSpPr>
            <p:spPr bwMode="auto">
              <a:prstGeom prst="rect">
                <a:avLst/>
              </a:prstGeom>
              <a:blipFill>
                <a:blip r:embed="rId3"/>
                <a:stretch>
                  <a:fillRect l="-360" t="-496"/>
                </a:stretch>
              </a:blipFill>
              <a:extLst>
                <a:ext uri="{909E8E84-426E-40DD-AFC4-6F175D3DCCD1}">
                  <a14:hiddenFill xmlns:a14="http://schemas.microsoft.com/office/drawing/2010/main">
                    <a:solidFill>
                      <a:srgbClr val="FFFFFF"/>
                    </a:solidFill>
                  </a14:hiddenFill>
                </a:ext>
              </a:extLst>
            </p:spPr>
            <p:txBody>
              <a:bodyPr/>
              <a:lstStyle/>
              <a:p>
                <a:r>
                  <a:rPr lang="ko-KR" altLang="en-US">
                    <a:noFill/>
                  </a:rPr>
                  <a:t> </a:t>
                </a:r>
              </a:p>
            </p:txBody>
          </p:sp>
        </mc:Fallback>
      </mc:AlternateContent>
      <p:sp>
        <p:nvSpPr>
          <p:cNvPr id="6" name="자유형 5">
            <a:extLst>
              <a:ext uri="{FF2B5EF4-FFF2-40B4-BE49-F238E27FC236}">
                <a16:creationId xmlns:a16="http://schemas.microsoft.com/office/drawing/2014/main" id="{F2FFC1D9-E895-A34F-B539-35CC53B753BD}"/>
              </a:ext>
            </a:extLst>
          </p:cNvPr>
          <p:cNvSpPr/>
          <p:nvPr/>
        </p:nvSpPr>
        <p:spPr bwMode="auto">
          <a:xfrm>
            <a:off x="2184661" y="3367035"/>
            <a:ext cx="4055555" cy="2264426"/>
          </a:xfrm>
          <a:custGeom>
            <a:avLst/>
            <a:gdLst>
              <a:gd name="connsiteX0" fmla="*/ 0 w 6361043"/>
              <a:gd name="connsiteY0" fmla="*/ 1908460 h 1908460"/>
              <a:gd name="connsiteX1" fmla="*/ 2955235 w 6361043"/>
              <a:gd name="connsiteY1" fmla="*/ 1457886 h 1908460"/>
              <a:gd name="connsiteX2" fmla="*/ 4903304 w 6361043"/>
              <a:gd name="connsiteY2" fmla="*/ 39904 h 1908460"/>
              <a:gd name="connsiteX3" fmla="*/ 6361043 w 6361043"/>
              <a:gd name="connsiteY3" fmla="*/ 530234 h 1908460"/>
              <a:gd name="connsiteX0" fmla="*/ 0 w 6361043"/>
              <a:gd name="connsiteY0" fmla="*/ 1924257 h 1924257"/>
              <a:gd name="connsiteX1" fmla="*/ 2864880 w 6361043"/>
              <a:gd name="connsiteY1" fmla="*/ 1729124 h 1924257"/>
              <a:gd name="connsiteX2" fmla="*/ 4903304 w 6361043"/>
              <a:gd name="connsiteY2" fmla="*/ 55701 h 1924257"/>
              <a:gd name="connsiteX3" fmla="*/ 6361043 w 6361043"/>
              <a:gd name="connsiteY3" fmla="*/ 546031 h 1924257"/>
              <a:gd name="connsiteX0" fmla="*/ 0 w 6361043"/>
              <a:gd name="connsiteY0" fmla="*/ 2204932 h 2217343"/>
              <a:gd name="connsiteX1" fmla="*/ 2864880 w 6361043"/>
              <a:gd name="connsiteY1" fmla="*/ 2009799 h 2217343"/>
              <a:gd name="connsiteX2" fmla="*/ 4867162 w 6361043"/>
              <a:gd name="connsiteY2" fmla="*/ 35857 h 2217343"/>
              <a:gd name="connsiteX3" fmla="*/ 6361043 w 6361043"/>
              <a:gd name="connsiteY3" fmla="*/ 826706 h 2217343"/>
              <a:gd name="connsiteX0" fmla="*/ 0 w 5493628"/>
              <a:gd name="connsiteY0" fmla="*/ 987831 h 2023731"/>
              <a:gd name="connsiteX1" fmla="*/ 1997465 w 5493628"/>
              <a:gd name="connsiteY1" fmla="*/ 2009799 h 2023731"/>
              <a:gd name="connsiteX2" fmla="*/ 3999747 w 5493628"/>
              <a:gd name="connsiteY2" fmla="*/ 35857 h 2023731"/>
              <a:gd name="connsiteX3" fmla="*/ 5493628 w 5493628"/>
              <a:gd name="connsiteY3" fmla="*/ 826706 h 2023731"/>
              <a:gd name="connsiteX0" fmla="*/ 0 w 5493628"/>
              <a:gd name="connsiteY0" fmla="*/ 987831 h 2033698"/>
              <a:gd name="connsiteX1" fmla="*/ 1997465 w 5493628"/>
              <a:gd name="connsiteY1" fmla="*/ 2009799 h 2033698"/>
              <a:gd name="connsiteX2" fmla="*/ 3999747 w 5493628"/>
              <a:gd name="connsiteY2" fmla="*/ 35857 h 2033698"/>
              <a:gd name="connsiteX3" fmla="*/ 5493628 w 5493628"/>
              <a:gd name="connsiteY3" fmla="*/ 826706 h 2033698"/>
              <a:gd name="connsiteX0" fmla="*/ 0 w 5493628"/>
              <a:gd name="connsiteY0" fmla="*/ 989108 h 2034974"/>
              <a:gd name="connsiteX1" fmla="*/ 1997465 w 5493628"/>
              <a:gd name="connsiteY1" fmla="*/ 2011076 h 2034974"/>
              <a:gd name="connsiteX2" fmla="*/ 3999747 w 5493628"/>
              <a:gd name="connsiteY2" fmla="*/ 37134 h 2034974"/>
              <a:gd name="connsiteX3" fmla="*/ 5493628 w 5493628"/>
              <a:gd name="connsiteY3" fmla="*/ 827983 h 2034974"/>
              <a:gd name="connsiteX0" fmla="*/ 0 w 5530302"/>
              <a:gd name="connsiteY0" fmla="*/ 1175354 h 2221220"/>
              <a:gd name="connsiteX1" fmla="*/ 1997465 w 5530302"/>
              <a:gd name="connsiteY1" fmla="*/ 2197322 h 2221220"/>
              <a:gd name="connsiteX2" fmla="*/ 3999747 w 5530302"/>
              <a:gd name="connsiteY2" fmla="*/ 223380 h 2221220"/>
              <a:gd name="connsiteX3" fmla="*/ 5530302 w 5530302"/>
              <a:gd name="connsiteY3" fmla="*/ 282377 h 2221220"/>
              <a:gd name="connsiteX0" fmla="*/ 0 w 5530302"/>
              <a:gd name="connsiteY0" fmla="*/ 1487383 h 2552647"/>
              <a:gd name="connsiteX1" fmla="*/ 1997465 w 5530302"/>
              <a:gd name="connsiteY1" fmla="*/ 2509351 h 2552647"/>
              <a:gd name="connsiteX2" fmla="*/ 3908063 w 5530302"/>
              <a:gd name="connsiteY2" fmla="*/ 108495 h 2552647"/>
              <a:gd name="connsiteX3" fmla="*/ 5530302 w 5530302"/>
              <a:gd name="connsiteY3" fmla="*/ 594406 h 2552647"/>
              <a:gd name="connsiteX0" fmla="*/ 0 w 5530302"/>
              <a:gd name="connsiteY0" fmla="*/ 1487383 h 2561274"/>
              <a:gd name="connsiteX1" fmla="*/ 1997465 w 5530302"/>
              <a:gd name="connsiteY1" fmla="*/ 2509351 h 2561274"/>
              <a:gd name="connsiteX2" fmla="*/ 3908063 w 5530302"/>
              <a:gd name="connsiteY2" fmla="*/ 108495 h 2561274"/>
              <a:gd name="connsiteX3" fmla="*/ 5530302 w 5530302"/>
              <a:gd name="connsiteY3" fmla="*/ 594406 h 2561274"/>
              <a:gd name="connsiteX0" fmla="*/ 0 w 5530302"/>
              <a:gd name="connsiteY0" fmla="*/ 1493621 h 2567514"/>
              <a:gd name="connsiteX1" fmla="*/ 1997465 w 5530302"/>
              <a:gd name="connsiteY1" fmla="*/ 2515589 h 2567514"/>
              <a:gd name="connsiteX2" fmla="*/ 3908063 w 5530302"/>
              <a:gd name="connsiteY2" fmla="*/ 114733 h 2567514"/>
              <a:gd name="connsiteX3" fmla="*/ 5530302 w 5530302"/>
              <a:gd name="connsiteY3" fmla="*/ 600644 h 2567514"/>
            </a:gdLst>
            <a:ahLst/>
            <a:cxnLst>
              <a:cxn ang="0">
                <a:pos x="connsiteX0" y="connsiteY0"/>
              </a:cxn>
              <a:cxn ang="0">
                <a:pos x="connsiteX1" y="connsiteY1"/>
              </a:cxn>
              <a:cxn ang="0">
                <a:pos x="connsiteX2" y="connsiteY2"/>
              </a:cxn>
              <a:cxn ang="0">
                <a:pos x="connsiteX3" y="connsiteY3"/>
              </a:cxn>
            </a:cxnLst>
            <a:rect l="l" t="t" r="r" b="b"/>
            <a:pathLst>
              <a:path w="5530302" h="2567514">
                <a:moveTo>
                  <a:pt x="0" y="1493621"/>
                </a:moveTo>
                <a:cubicBezTo>
                  <a:pt x="414196" y="2177774"/>
                  <a:pt x="1346121" y="2745404"/>
                  <a:pt x="1997465" y="2515589"/>
                </a:cubicBezTo>
                <a:cubicBezTo>
                  <a:pt x="2648809" y="2285774"/>
                  <a:pt x="3319257" y="433891"/>
                  <a:pt x="3908063" y="114733"/>
                </a:cubicBezTo>
                <a:cubicBezTo>
                  <a:pt x="4496869" y="-204425"/>
                  <a:pt x="5267025" y="202380"/>
                  <a:pt x="5530302" y="600644"/>
                </a:cubicBezTo>
              </a:path>
            </a:pathLst>
          </a:custGeom>
          <a:noFill/>
          <a:ln w="31750" cap="flat" cmpd="sng" algn="ctr">
            <a:solidFill>
              <a:srgbClr val="0070C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8" name="직선 화살표 연결선 7">
            <a:extLst>
              <a:ext uri="{FF2B5EF4-FFF2-40B4-BE49-F238E27FC236}">
                <a16:creationId xmlns:a16="http://schemas.microsoft.com/office/drawing/2014/main" id="{B250BFD1-E4A9-1242-9977-AE6A5A122C51}"/>
              </a:ext>
            </a:extLst>
          </p:cNvPr>
          <p:cNvCxnSpPr/>
          <p:nvPr/>
        </p:nvCxnSpPr>
        <p:spPr bwMode="auto">
          <a:xfrm>
            <a:off x="1946121" y="6128826"/>
            <a:ext cx="5950227" cy="0"/>
          </a:xfrm>
          <a:prstGeom prst="straightConnector1">
            <a:avLst/>
          </a:prstGeom>
          <a:noFill/>
          <a:ln w="9525" cap="flat" cmpd="sng" algn="ctr">
            <a:solidFill>
              <a:schemeClr val="bg1">
                <a:lumMod val="50000"/>
              </a:schemeClr>
            </a:solidFill>
            <a:prstDash val="solid"/>
            <a:round/>
            <a:headEnd type="stealth"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0" name="직선 화살표 연결선 9">
            <a:extLst>
              <a:ext uri="{FF2B5EF4-FFF2-40B4-BE49-F238E27FC236}">
                <a16:creationId xmlns:a16="http://schemas.microsoft.com/office/drawing/2014/main" id="{AC0F8DBE-6172-CE4A-BDDC-8DC4CA7A4B8E}"/>
              </a:ext>
            </a:extLst>
          </p:cNvPr>
          <p:cNvCxnSpPr/>
          <p:nvPr/>
        </p:nvCxnSpPr>
        <p:spPr bwMode="auto">
          <a:xfrm flipV="1">
            <a:off x="2184661" y="3266357"/>
            <a:ext cx="0" cy="3306417"/>
          </a:xfrm>
          <a:prstGeom prst="straightConnector1">
            <a:avLst/>
          </a:prstGeom>
          <a:noFill/>
          <a:ln w="9525" cap="flat" cmpd="sng" algn="ctr">
            <a:solidFill>
              <a:schemeClr val="bg1">
                <a:lumMod val="50000"/>
              </a:schemeClr>
            </a:solidFill>
            <a:prstDash val="solid"/>
            <a:round/>
            <a:headEnd type="stealth" w="med" len="med"/>
            <a:tailEnd type="stealth"/>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602E4289-2A79-1C46-B4C6-FA02A31D54F4}"/>
                  </a:ext>
                </a:extLst>
              </p:cNvPr>
              <p:cNvSpPr/>
              <p:nvPr/>
            </p:nvSpPr>
            <p:spPr>
              <a:xfrm>
                <a:off x="7896348" y="5924870"/>
                <a:ext cx="3634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smtClean="0">
                          <a:latin typeface="Cambria Math" panose="02040503050406030204" pitchFamily="18" charset="0"/>
                        </a:rPr>
                        <m:t>𝑡</m:t>
                      </m:r>
                    </m:oMath>
                  </m:oMathPara>
                </a14:m>
                <a:endParaRPr lang="ko-KR" altLang="en-US" dirty="0"/>
              </a:p>
            </p:txBody>
          </p:sp>
        </mc:Choice>
        <mc:Fallback xmlns="">
          <p:sp>
            <p:nvSpPr>
              <p:cNvPr id="11" name="직사각형 10">
                <a:extLst>
                  <a:ext uri="{FF2B5EF4-FFF2-40B4-BE49-F238E27FC236}">
                    <a16:creationId xmlns:a16="http://schemas.microsoft.com/office/drawing/2014/main" id="{602E4289-2A79-1C46-B4C6-FA02A31D54F4}"/>
                  </a:ext>
                </a:extLst>
              </p:cNvPr>
              <p:cNvSpPr>
                <a:spLocks noRot="1" noChangeAspect="1" noMove="1" noResize="1" noEditPoints="1" noAdjustHandles="1" noChangeArrowheads="1" noChangeShapeType="1" noTextEdit="1"/>
              </p:cNvSpPr>
              <p:nvPr/>
            </p:nvSpPr>
            <p:spPr>
              <a:xfrm>
                <a:off x="7896348" y="5924870"/>
                <a:ext cx="363433" cy="36933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1A010AD1-18DE-EC40-A2C1-73AE611E9E9E}"/>
                  </a:ext>
                </a:extLst>
              </p:cNvPr>
              <p:cNvSpPr/>
              <p:nvPr/>
            </p:nvSpPr>
            <p:spPr>
              <a:xfrm>
                <a:off x="1579493" y="3081691"/>
                <a:ext cx="6891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𝑓</m:t>
                      </m:r>
                      <m:r>
                        <a:rPr lang="en-US" altLang="ko-KR" b="0" i="1" smtClean="0">
                          <a:latin typeface="Cambria Math" panose="02040503050406030204" pitchFamily="18" charset="0"/>
                        </a:rPr>
                        <m:t>(</m:t>
                      </m:r>
                      <m:r>
                        <a:rPr lang="en-US" altLang="ko-KR" b="0" i="1" smtClean="0">
                          <a:latin typeface="Cambria Math" panose="02040503050406030204" pitchFamily="18" charset="0"/>
                        </a:rPr>
                        <m:t>𝑡</m:t>
                      </m:r>
                      <m:r>
                        <a:rPr lang="en-US" altLang="ko-KR" b="0" i="1" smtClean="0">
                          <a:latin typeface="Cambria Math" panose="02040503050406030204" pitchFamily="18" charset="0"/>
                        </a:rPr>
                        <m:t>)</m:t>
                      </m:r>
                    </m:oMath>
                  </m:oMathPara>
                </a14:m>
                <a:endParaRPr lang="ko-KR" altLang="en-US" dirty="0"/>
              </a:p>
            </p:txBody>
          </p:sp>
        </mc:Choice>
        <mc:Fallback xmlns="">
          <p:sp>
            <p:nvSpPr>
              <p:cNvPr id="12" name="직사각형 11">
                <a:extLst>
                  <a:ext uri="{FF2B5EF4-FFF2-40B4-BE49-F238E27FC236}">
                    <a16:creationId xmlns:a16="http://schemas.microsoft.com/office/drawing/2014/main" id="{1A010AD1-18DE-EC40-A2C1-73AE611E9E9E}"/>
                  </a:ext>
                </a:extLst>
              </p:cNvPr>
              <p:cNvSpPr>
                <a:spLocks noRot="1" noChangeAspect="1" noMove="1" noResize="1" noEditPoints="1" noAdjustHandles="1" noChangeArrowheads="1" noChangeShapeType="1" noTextEdit="1"/>
              </p:cNvSpPr>
              <p:nvPr/>
            </p:nvSpPr>
            <p:spPr>
              <a:xfrm>
                <a:off x="1579493" y="3081691"/>
                <a:ext cx="689163" cy="369332"/>
              </a:xfrm>
              <a:prstGeom prst="rect">
                <a:avLst/>
              </a:prstGeom>
              <a:blipFill>
                <a:blip r:embed="rId5"/>
                <a:stretch>
                  <a:fillRect b="-13333"/>
                </a:stretch>
              </a:blipFill>
            </p:spPr>
            <p:txBody>
              <a:bodyPr/>
              <a:lstStyle/>
              <a:p>
                <a:r>
                  <a:rPr lang="ko-KR" altLang="en-US">
                    <a:noFill/>
                  </a:rPr>
                  <a:t> </a:t>
                </a:r>
              </a:p>
            </p:txBody>
          </p:sp>
        </mc:Fallback>
      </mc:AlternateContent>
      <p:cxnSp>
        <p:nvCxnSpPr>
          <p:cNvPr id="14" name="직선 연결선[R] 13">
            <a:extLst>
              <a:ext uri="{FF2B5EF4-FFF2-40B4-BE49-F238E27FC236}">
                <a16:creationId xmlns:a16="http://schemas.microsoft.com/office/drawing/2014/main" id="{51A49C7E-3370-8041-ABF1-08AB42E3F090}"/>
              </a:ext>
            </a:extLst>
          </p:cNvPr>
          <p:cNvCxnSpPr>
            <a:cxnSpLocks/>
          </p:cNvCxnSpPr>
          <p:nvPr/>
        </p:nvCxnSpPr>
        <p:spPr bwMode="auto">
          <a:xfrm flipH="1">
            <a:off x="6213322" y="3372536"/>
            <a:ext cx="26894" cy="3017281"/>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5" name="텍스트상자 14">
                <a:extLst>
                  <a:ext uri="{FF2B5EF4-FFF2-40B4-BE49-F238E27FC236}">
                    <a16:creationId xmlns:a16="http://schemas.microsoft.com/office/drawing/2014/main" id="{B21BF53C-A656-CF42-9670-7D2E59869DF2}"/>
                  </a:ext>
                </a:extLst>
              </p:cNvPr>
              <p:cNvSpPr txBox="1"/>
              <p:nvPr/>
            </p:nvSpPr>
            <p:spPr>
              <a:xfrm>
                <a:off x="6213322" y="6194283"/>
                <a:ext cx="2099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1</m:t>
                      </m:r>
                    </m:oMath>
                  </m:oMathPara>
                </a14:m>
                <a:endParaRPr kumimoji="1" lang="ko-KR" altLang="en-US" dirty="0"/>
              </a:p>
            </p:txBody>
          </p:sp>
        </mc:Choice>
        <mc:Fallback xmlns="">
          <p:sp>
            <p:nvSpPr>
              <p:cNvPr id="15" name="텍스트상자 14">
                <a:extLst>
                  <a:ext uri="{FF2B5EF4-FFF2-40B4-BE49-F238E27FC236}">
                    <a16:creationId xmlns:a16="http://schemas.microsoft.com/office/drawing/2014/main" id="{B21BF53C-A656-CF42-9670-7D2E59869DF2}"/>
                  </a:ext>
                </a:extLst>
              </p:cNvPr>
              <p:cNvSpPr txBox="1">
                <a:spLocks noRot="1" noChangeAspect="1" noMove="1" noResize="1" noEditPoints="1" noAdjustHandles="1" noChangeArrowheads="1" noChangeShapeType="1" noTextEdit="1"/>
              </p:cNvSpPr>
              <p:nvPr/>
            </p:nvSpPr>
            <p:spPr>
              <a:xfrm>
                <a:off x="6213322" y="6194283"/>
                <a:ext cx="209993" cy="276999"/>
              </a:xfrm>
              <a:prstGeom prst="rect">
                <a:avLst/>
              </a:prstGeom>
              <a:blipFill>
                <a:blip r:embed="rId6"/>
                <a:stretch>
                  <a:fillRect l="-11111" r="-11111"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텍스트상자 15">
                <a:extLst>
                  <a:ext uri="{FF2B5EF4-FFF2-40B4-BE49-F238E27FC236}">
                    <a16:creationId xmlns:a16="http://schemas.microsoft.com/office/drawing/2014/main" id="{B357C0F2-27BA-6E42-AB64-1BDA9A05E69F}"/>
                  </a:ext>
                </a:extLst>
              </p:cNvPr>
              <p:cNvSpPr txBox="1"/>
              <p:nvPr/>
            </p:nvSpPr>
            <p:spPr>
              <a:xfrm>
                <a:off x="2183594" y="6200001"/>
                <a:ext cx="2099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0</m:t>
                      </m:r>
                    </m:oMath>
                  </m:oMathPara>
                </a14:m>
                <a:endParaRPr kumimoji="1" lang="ko-KR" altLang="en-US" dirty="0"/>
              </a:p>
            </p:txBody>
          </p:sp>
        </mc:Choice>
        <mc:Fallback xmlns="">
          <p:sp>
            <p:nvSpPr>
              <p:cNvPr id="16" name="텍스트상자 15">
                <a:extLst>
                  <a:ext uri="{FF2B5EF4-FFF2-40B4-BE49-F238E27FC236}">
                    <a16:creationId xmlns:a16="http://schemas.microsoft.com/office/drawing/2014/main" id="{B357C0F2-27BA-6E42-AB64-1BDA9A05E69F}"/>
                  </a:ext>
                </a:extLst>
              </p:cNvPr>
              <p:cNvSpPr txBox="1">
                <a:spLocks noRot="1" noChangeAspect="1" noMove="1" noResize="1" noEditPoints="1" noAdjustHandles="1" noChangeArrowheads="1" noChangeShapeType="1" noTextEdit="1"/>
              </p:cNvSpPr>
              <p:nvPr/>
            </p:nvSpPr>
            <p:spPr>
              <a:xfrm>
                <a:off x="2183594" y="6200001"/>
                <a:ext cx="209993" cy="276999"/>
              </a:xfrm>
              <a:prstGeom prst="rect">
                <a:avLst/>
              </a:prstGeom>
              <a:blipFill>
                <a:blip r:embed="rId7"/>
                <a:stretch>
                  <a:fillRect l="-17647" r="-17647" b="-8696"/>
                </a:stretch>
              </a:blipFill>
            </p:spPr>
            <p:txBody>
              <a:bodyPr/>
              <a:lstStyle/>
              <a:p>
                <a:r>
                  <a:rPr lang="ko-KR" altLang="en-US">
                    <a:noFill/>
                  </a:rPr>
                  <a:t> </a:t>
                </a:r>
              </a:p>
            </p:txBody>
          </p:sp>
        </mc:Fallback>
      </mc:AlternateContent>
      <p:cxnSp>
        <p:nvCxnSpPr>
          <p:cNvPr id="19" name="직선 연결선[R] 18">
            <a:extLst>
              <a:ext uri="{FF2B5EF4-FFF2-40B4-BE49-F238E27FC236}">
                <a16:creationId xmlns:a16="http://schemas.microsoft.com/office/drawing/2014/main" id="{FF168A19-D291-3043-9BEA-80885689E272}"/>
              </a:ext>
            </a:extLst>
          </p:cNvPr>
          <p:cNvCxnSpPr>
            <a:cxnSpLocks/>
            <a:stCxn id="21" idx="3"/>
          </p:cNvCxnSpPr>
          <p:nvPr/>
        </p:nvCxnSpPr>
        <p:spPr bwMode="auto">
          <a:xfrm>
            <a:off x="2089465" y="3874867"/>
            <a:ext cx="4604999" cy="2591"/>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1" name="텍스트상자 20">
                <a:extLst>
                  <a:ext uri="{FF2B5EF4-FFF2-40B4-BE49-F238E27FC236}">
                    <a16:creationId xmlns:a16="http://schemas.microsoft.com/office/drawing/2014/main" id="{9C6E89E6-E1B8-ED4C-88A6-B811AE8DF598}"/>
                  </a:ext>
                </a:extLst>
              </p:cNvPr>
              <p:cNvSpPr txBox="1"/>
              <p:nvPr/>
            </p:nvSpPr>
            <p:spPr>
              <a:xfrm>
                <a:off x="1815095" y="3736367"/>
                <a:ext cx="2743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1</m:t>
                          </m:r>
                        </m:sub>
                      </m:sSub>
                    </m:oMath>
                  </m:oMathPara>
                </a14:m>
                <a:endParaRPr kumimoji="1" lang="ko-KR" altLang="en-US" dirty="0"/>
              </a:p>
            </p:txBody>
          </p:sp>
        </mc:Choice>
        <mc:Fallback xmlns="">
          <p:sp>
            <p:nvSpPr>
              <p:cNvPr id="21" name="텍스트상자 20">
                <a:extLst>
                  <a:ext uri="{FF2B5EF4-FFF2-40B4-BE49-F238E27FC236}">
                    <a16:creationId xmlns:a16="http://schemas.microsoft.com/office/drawing/2014/main" id="{9C6E89E6-E1B8-ED4C-88A6-B811AE8DF598}"/>
                  </a:ext>
                </a:extLst>
              </p:cNvPr>
              <p:cNvSpPr txBox="1">
                <a:spLocks noRot="1" noChangeAspect="1" noMove="1" noResize="1" noEditPoints="1" noAdjustHandles="1" noChangeArrowheads="1" noChangeShapeType="1" noTextEdit="1"/>
              </p:cNvSpPr>
              <p:nvPr/>
            </p:nvSpPr>
            <p:spPr>
              <a:xfrm>
                <a:off x="1815095" y="3736367"/>
                <a:ext cx="274370" cy="276999"/>
              </a:xfrm>
              <a:prstGeom prst="rect">
                <a:avLst/>
              </a:prstGeom>
              <a:blipFill>
                <a:blip r:embed="rId8"/>
                <a:stretch>
                  <a:fillRect l="-21739" b="-347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텍스트상자 21">
                <a:extLst>
                  <a:ext uri="{FF2B5EF4-FFF2-40B4-BE49-F238E27FC236}">
                    <a16:creationId xmlns:a16="http://schemas.microsoft.com/office/drawing/2014/main" id="{3AD92B0B-2FD9-B346-8C3B-3A767F696C0E}"/>
                  </a:ext>
                </a:extLst>
              </p:cNvPr>
              <p:cNvSpPr txBox="1"/>
              <p:nvPr/>
            </p:nvSpPr>
            <p:spPr>
              <a:xfrm>
                <a:off x="1815095" y="4499248"/>
                <a:ext cx="279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0</m:t>
                          </m:r>
                        </m:sub>
                      </m:sSub>
                    </m:oMath>
                  </m:oMathPara>
                </a14:m>
                <a:endParaRPr kumimoji="1" lang="ko-KR" altLang="en-US" dirty="0"/>
              </a:p>
            </p:txBody>
          </p:sp>
        </mc:Choice>
        <mc:Fallback xmlns="">
          <p:sp>
            <p:nvSpPr>
              <p:cNvPr id="22" name="텍스트상자 21">
                <a:extLst>
                  <a:ext uri="{FF2B5EF4-FFF2-40B4-BE49-F238E27FC236}">
                    <a16:creationId xmlns:a16="http://schemas.microsoft.com/office/drawing/2014/main" id="{3AD92B0B-2FD9-B346-8C3B-3A767F696C0E}"/>
                  </a:ext>
                </a:extLst>
              </p:cNvPr>
              <p:cNvSpPr txBox="1">
                <a:spLocks noRot="1" noChangeAspect="1" noMove="1" noResize="1" noEditPoints="1" noAdjustHandles="1" noChangeArrowheads="1" noChangeShapeType="1" noTextEdit="1"/>
              </p:cNvSpPr>
              <p:nvPr/>
            </p:nvSpPr>
            <p:spPr>
              <a:xfrm>
                <a:off x="1815095" y="4499248"/>
                <a:ext cx="279692" cy="276999"/>
              </a:xfrm>
              <a:prstGeom prst="rect">
                <a:avLst/>
              </a:prstGeom>
              <a:blipFill>
                <a:blip r:embed="rId9"/>
                <a:stretch>
                  <a:fillRect l="-21739" b="-34783"/>
                </a:stretch>
              </a:blipFill>
            </p:spPr>
            <p:txBody>
              <a:bodyPr/>
              <a:lstStyle/>
              <a:p>
                <a:r>
                  <a:rPr lang="ko-KR" altLang="en-US">
                    <a:noFill/>
                  </a:rPr>
                  <a:t> </a:t>
                </a:r>
              </a:p>
            </p:txBody>
          </p:sp>
        </mc:Fallback>
      </mc:AlternateContent>
      <p:sp>
        <p:nvSpPr>
          <p:cNvPr id="24" name="타원 23">
            <a:extLst>
              <a:ext uri="{FF2B5EF4-FFF2-40B4-BE49-F238E27FC236}">
                <a16:creationId xmlns:a16="http://schemas.microsoft.com/office/drawing/2014/main" id="{5F9436B4-ED1C-124D-8B62-8C18E75CE4FC}"/>
              </a:ext>
            </a:extLst>
          </p:cNvPr>
          <p:cNvSpPr/>
          <p:nvPr/>
        </p:nvSpPr>
        <p:spPr bwMode="auto">
          <a:xfrm>
            <a:off x="6176685" y="3825108"/>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25" name="타원 24">
            <a:extLst>
              <a:ext uri="{FF2B5EF4-FFF2-40B4-BE49-F238E27FC236}">
                <a16:creationId xmlns:a16="http://schemas.microsoft.com/office/drawing/2014/main" id="{F5D0B6B5-A11D-6A45-B87F-92B6196BDC0C}"/>
              </a:ext>
            </a:extLst>
          </p:cNvPr>
          <p:cNvSpPr/>
          <p:nvPr/>
        </p:nvSpPr>
        <p:spPr bwMode="auto">
          <a:xfrm>
            <a:off x="2120154" y="4636411"/>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30" name="직선 화살표 연결선 29">
            <a:extLst>
              <a:ext uri="{FF2B5EF4-FFF2-40B4-BE49-F238E27FC236}">
                <a16:creationId xmlns:a16="http://schemas.microsoft.com/office/drawing/2014/main" id="{FF7F125D-86FB-794B-A582-0A0AAF2D9695}"/>
              </a:ext>
            </a:extLst>
          </p:cNvPr>
          <p:cNvCxnSpPr>
            <a:cxnSpLocks/>
          </p:cNvCxnSpPr>
          <p:nvPr/>
        </p:nvCxnSpPr>
        <p:spPr bwMode="auto">
          <a:xfrm>
            <a:off x="6256105" y="3934643"/>
            <a:ext cx="301422" cy="595267"/>
          </a:xfrm>
          <a:prstGeom prst="straightConnector1">
            <a:avLst/>
          </a:prstGeom>
          <a:noFill/>
          <a:ln w="47625" cap="flat" cmpd="sng" algn="ctr">
            <a:solidFill>
              <a:schemeClr val="accent5">
                <a:lumMod val="50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31" name="직선 화살표 연결선 30">
            <a:extLst>
              <a:ext uri="{FF2B5EF4-FFF2-40B4-BE49-F238E27FC236}">
                <a16:creationId xmlns:a16="http://schemas.microsoft.com/office/drawing/2014/main" id="{0F62801D-40BA-5949-9E52-A3B9F8FD9A60}"/>
              </a:ext>
            </a:extLst>
          </p:cNvPr>
          <p:cNvCxnSpPr>
            <a:cxnSpLocks/>
          </p:cNvCxnSpPr>
          <p:nvPr/>
        </p:nvCxnSpPr>
        <p:spPr bwMode="auto">
          <a:xfrm>
            <a:off x="2190173" y="4733964"/>
            <a:ext cx="298509" cy="579297"/>
          </a:xfrm>
          <a:prstGeom prst="straightConnector1">
            <a:avLst/>
          </a:prstGeom>
          <a:noFill/>
          <a:ln w="47625" cap="flat" cmpd="sng" algn="ctr">
            <a:solidFill>
              <a:schemeClr val="accent5">
                <a:lumMod val="50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6A6C2BBF-A39D-1749-A5D1-12895C5ABCB2}"/>
                  </a:ext>
                </a:extLst>
              </p:cNvPr>
              <p:cNvSpPr/>
              <p:nvPr/>
            </p:nvSpPr>
            <p:spPr>
              <a:xfrm>
                <a:off x="2222080" y="5180197"/>
                <a:ext cx="5677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𝑚</m:t>
                          </m:r>
                        </m:e>
                        <m:sub>
                          <m:r>
                            <a:rPr lang="en-US" altLang="ko-KR" i="1" dirty="0">
                              <a:latin typeface="Cambria Math" panose="02040503050406030204" pitchFamily="18" charset="0"/>
                            </a:rPr>
                            <m:t>0</m:t>
                          </m:r>
                        </m:sub>
                      </m:sSub>
                    </m:oMath>
                  </m:oMathPara>
                </a14:m>
                <a:endParaRPr lang="ko-KR" altLang="en-US" dirty="0"/>
              </a:p>
            </p:txBody>
          </p:sp>
        </mc:Choice>
        <mc:Fallback xmlns="">
          <p:sp>
            <p:nvSpPr>
              <p:cNvPr id="34" name="직사각형 33">
                <a:extLst>
                  <a:ext uri="{FF2B5EF4-FFF2-40B4-BE49-F238E27FC236}">
                    <a16:creationId xmlns:a16="http://schemas.microsoft.com/office/drawing/2014/main" id="{6A6C2BBF-A39D-1749-A5D1-12895C5ABCB2}"/>
                  </a:ext>
                </a:extLst>
              </p:cNvPr>
              <p:cNvSpPr>
                <a:spLocks noRot="1" noChangeAspect="1" noMove="1" noResize="1" noEditPoints="1" noAdjustHandles="1" noChangeArrowheads="1" noChangeShapeType="1" noTextEdit="1"/>
              </p:cNvSpPr>
              <p:nvPr/>
            </p:nvSpPr>
            <p:spPr>
              <a:xfrm>
                <a:off x="2222080" y="5180197"/>
                <a:ext cx="567720"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a:extLst>
                  <a:ext uri="{FF2B5EF4-FFF2-40B4-BE49-F238E27FC236}">
                    <a16:creationId xmlns:a16="http://schemas.microsoft.com/office/drawing/2014/main" id="{329BF4B3-AEF7-CC48-9507-FDFC724BA127}"/>
                  </a:ext>
                </a:extLst>
              </p:cNvPr>
              <p:cNvSpPr/>
              <p:nvPr/>
            </p:nvSpPr>
            <p:spPr>
              <a:xfrm>
                <a:off x="6434129" y="4415953"/>
                <a:ext cx="6136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dirty="0" smtClean="0">
                              <a:latin typeface="Cambria Math" panose="02040503050406030204" pitchFamily="18" charset="0"/>
                            </a:rPr>
                          </m:ctrlPr>
                        </m:sSubPr>
                        <m:e>
                          <m:r>
                            <a:rPr lang="en-US" altLang="ko-KR" i="1" dirty="0">
                              <a:latin typeface="Cambria Math" panose="02040503050406030204" pitchFamily="18" charset="0"/>
                            </a:rPr>
                            <m:t>𝑚</m:t>
                          </m:r>
                        </m:e>
                        <m:sub>
                          <m:r>
                            <a:rPr lang="en-US" altLang="ko-KR" i="1" dirty="0">
                              <a:latin typeface="Cambria Math" panose="02040503050406030204" pitchFamily="18" charset="0"/>
                            </a:rPr>
                            <m:t>1</m:t>
                          </m:r>
                        </m:sub>
                      </m:sSub>
                      <m:r>
                        <a:rPr lang="en-US" altLang="ko-KR" i="1" dirty="0">
                          <a:latin typeface="Cambria Math" panose="02040503050406030204" pitchFamily="18" charset="0"/>
                        </a:rPr>
                        <m:t> </m:t>
                      </m:r>
                    </m:oMath>
                  </m:oMathPara>
                </a14:m>
                <a:endParaRPr lang="ko-KR" altLang="en-US" dirty="0"/>
              </a:p>
            </p:txBody>
          </p:sp>
        </mc:Choice>
        <mc:Fallback xmlns="">
          <p:sp>
            <p:nvSpPr>
              <p:cNvPr id="35" name="직사각형 34">
                <a:extLst>
                  <a:ext uri="{FF2B5EF4-FFF2-40B4-BE49-F238E27FC236}">
                    <a16:creationId xmlns:a16="http://schemas.microsoft.com/office/drawing/2014/main" id="{329BF4B3-AEF7-CC48-9507-FDFC724BA127}"/>
                  </a:ext>
                </a:extLst>
              </p:cNvPr>
              <p:cNvSpPr>
                <a:spLocks noRot="1" noChangeAspect="1" noMove="1" noResize="1" noEditPoints="1" noAdjustHandles="1" noChangeArrowheads="1" noChangeShapeType="1" noTextEdit="1"/>
              </p:cNvSpPr>
              <p:nvPr/>
            </p:nvSpPr>
            <p:spPr>
              <a:xfrm>
                <a:off x="6434129" y="4415953"/>
                <a:ext cx="613694" cy="369332"/>
              </a:xfrm>
              <a:prstGeom prst="rect">
                <a:avLst/>
              </a:prstGeom>
              <a:blipFill>
                <a:blip r:embed="rId11"/>
                <a:stretch>
                  <a:fillRect b="-172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451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E51EDB-3999-A143-AB6A-935F7F8B39EB}"/>
              </a:ext>
            </a:extLst>
          </p:cNvPr>
          <p:cNvSpPr>
            <a:spLocks noGrp="1"/>
          </p:cNvSpPr>
          <p:nvPr>
            <p:ph type="title"/>
          </p:nvPr>
        </p:nvSpPr>
        <p:spPr/>
        <p:txBody>
          <a:bodyPr/>
          <a:lstStyle/>
          <a:p>
            <a:r>
              <a:rPr kumimoji="1" lang="en-US" altLang="ko-KR" dirty="0" err="1"/>
              <a:t>Catmull</a:t>
            </a:r>
            <a:r>
              <a:rPr kumimoji="1" lang="en-US" altLang="ko-KR" dirty="0"/>
              <a:t>-Rom Splines (1/2)</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823766D0-0855-0542-AAB8-BE7929FE38D1}"/>
                  </a:ext>
                </a:extLst>
              </p:cNvPr>
              <p:cNvSpPr>
                <a:spLocks noGrp="1"/>
              </p:cNvSpPr>
              <p:nvPr>
                <p:ph idx="1"/>
              </p:nvPr>
            </p:nvSpPr>
            <p:spPr/>
            <p:txBody>
              <a:bodyPr/>
              <a:lstStyle/>
              <a:p>
                <a:r>
                  <a:rPr kumimoji="1" lang="en-US" altLang="ko-KR" dirty="0"/>
                  <a:t>To compute </a:t>
                </a:r>
                <a:r>
                  <a:rPr lang="en-US" altLang="ko-KR" dirty="0"/>
                  <a:t>tangents automatically, use the neighboring data points</a:t>
                </a:r>
              </a:p>
              <a:p>
                <a:r>
                  <a:rPr lang="en-US" altLang="ko-KR" dirty="0"/>
                  <a:t>Assume series of keyframe data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Sub>
                    <m:r>
                      <a:rPr lang="en-US" altLang="ko-KR" b="0" i="1" smtClean="0">
                        <a:latin typeface="Cambria Math" panose="02040503050406030204" pitchFamily="18" charset="0"/>
                      </a:rPr>
                      <m:t>, …</m:t>
                    </m:r>
                  </m:oMath>
                </a14:m>
                <a:r>
                  <a:rPr kumimoji="1" lang="en-US" altLang="ko-KR" dirty="0"/>
                  <a:t> at time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0</m:t>
                        </m:r>
                      </m:sub>
                    </m:sSub>
                    <m:r>
                      <a:rPr kumimoji="1" lang="en-US" altLang="ko-KR" b="0" i="1" smtClean="0">
                        <a:latin typeface="Cambria Math" panose="02040503050406030204" pitchFamily="18" charset="0"/>
                      </a:rPr>
                      <m:t>,</m:t>
                    </m:r>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1</m:t>
                        </m:r>
                      </m:sub>
                    </m:sSub>
                    <m:r>
                      <a:rPr kumimoji="1" lang="en-US" altLang="ko-KR" b="0" i="1" smtClean="0">
                        <a:latin typeface="Cambria Math" panose="02040503050406030204" pitchFamily="18" charset="0"/>
                      </a:rPr>
                      <m:t>,</m:t>
                    </m:r>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2</m:t>
                        </m:r>
                      </m:sub>
                    </m:sSub>
                    <m:r>
                      <a:rPr kumimoji="1" lang="en-US" altLang="ko-KR" b="0" i="1" smtClean="0">
                        <a:latin typeface="Cambria Math" panose="02040503050406030204" pitchFamily="18" charset="0"/>
                      </a:rPr>
                      <m:t>,…, </m:t>
                    </m:r>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𝑘</m:t>
                        </m:r>
                      </m:sub>
                    </m:sSub>
                    <m:r>
                      <a:rPr kumimoji="1" lang="en-US" altLang="ko-KR" b="0" i="1" smtClean="0">
                        <a:latin typeface="Cambria Math" panose="02040503050406030204" pitchFamily="18" charset="0"/>
                      </a:rPr>
                      <m:t>, …</m:t>
                    </m:r>
                  </m:oMath>
                </a14:m>
                <a:endParaRPr kumimoji="1" lang="en-US" altLang="ko-KR" dirty="0"/>
              </a:p>
              <a:p>
                <a:r>
                  <a:rPr kumimoji="1" lang="en-US" altLang="ko-KR" dirty="0"/>
                  <a:t>Tangent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𝑚</m:t>
                        </m:r>
                      </m:e>
                      <m:sub>
                        <m:r>
                          <a:rPr kumimoji="1" lang="en-US" altLang="ko-KR" b="0" i="1" smtClean="0">
                            <a:latin typeface="Cambria Math" panose="02040503050406030204" pitchFamily="18" charset="0"/>
                          </a:rPr>
                          <m:t>𝑘</m:t>
                        </m:r>
                      </m:sub>
                    </m:sSub>
                  </m:oMath>
                </a14:m>
                <a:r>
                  <a:rPr kumimoji="1" lang="en-US" altLang="ko-KR" dirty="0"/>
                  <a:t> at time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𝑡</m:t>
                        </m:r>
                      </m:e>
                      <m:sub>
                        <m:r>
                          <a:rPr kumimoji="1" lang="en-US" altLang="ko-KR" b="0" i="1" smtClean="0">
                            <a:latin typeface="Cambria Math" panose="02040503050406030204" pitchFamily="18" charset="0"/>
                          </a:rPr>
                          <m:t>𝑘</m:t>
                        </m:r>
                      </m:sub>
                    </m:sSub>
                  </m:oMath>
                </a14:m>
                <a:r>
                  <a:rPr kumimoji="1" lang="en-US" altLang="ko-KR" dirty="0"/>
                  <a:t> is computed by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𝑚</m:t>
                        </m:r>
                      </m:e>
                      <m:sub>
                        <m:r>
                          <a:rPr lang="en-US" altLang="ko-KR" i="1">
                            <a:latin typeface="Cambria Math" panose="02040503050406030204" pitchFamily="18" charset="0"/>
                          </a:rPr>
                          <m:t>𝑘</m:t>
                        </m:r>
                      </m:sub>
                    </m:sSub>
                    <m:r>
                      <a:rPr lang="en-US" altLang="ko-KR" i="1">
                        <a:latin typeface="Cambria Math" panose="02040503050406030204" pitchFamily="18" charset="0"/>
                      </a:rPr>
                      <m:t>=</m:t>
                    </m:r>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r>
                              <a:rPr lang="en-US" altLang="ko-KR" b="0" i="1" smtClean="0">
                                <a:latin typeface="Cambria Math" panose="02040503050406030204" pitchFamily="18" charset="0"/>
                              </a:rPr>
                              <m:t>−1</m:t>
                            </m:r>
                          </m:sub>
                        </m:sSub>
                      </m:num>
                      <m:den>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b="0" i="1" smtClean="0">
                                <a:latin typeface="Cambria Math" panose="02040503050406030204" pitchFamily="18" charset="0"/>
                              </a:rPr>
                              <m:t>−1</m:t>
                            </m:r>
                          </m:sub>
                        </m:sSub>
                      </m:den>
                    </m:f>
                  </m:oMath>
                </a14:m>
                <a:endParaRPr kumimoji="1" lang="en-US" altLang="ko-KR" dirty="0"/>
              </a:p>
              <a:p>
                <a:r>
                  <a:rPr kumimoji="1" lang="en-US" altLang="ko-KR" dirty="0"/>
                  <a:t>The cubic </a:t>
                </a:r>
                <a:r>
                  <a:rPr kumimoji="1" lang="en-US" altLang="ko-KR" dirty="0" err="1"/>
                  <a:t>Catmull</a:t>
                </a:r>
                <a:r>
                  <a:rPr kumimoji="1" lang="en-US" altLang="ko-KR" dirty="0"/>
                  <a:t>-Rom spline curve segment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𝑘</m:t>
                        </m:r>
                      </m:sub>
                    </m:sSub>
                    <m:d>
                      <m:dPr>
                        <m:ctrlPr>
                          <a:rPr kumimoji="1" lang="en-US" altLang="ko-KR" b="0" i="1" smtClean="0">
                            <a:latin typeface="Cambria Math" panose="02040503050406030204" pitchFamily="18" charset="0"/>
                          </a:rPr>
                        </m:ctrlPr>
                      </m:dPr>
                      <m:e>
                        <m:r>
                          <a:rPr kumimoji="1" lang="en-US" altLang="ko-KR" b="0" i="1" smtClean="0">
                            <a:latin typeface="Cambria Math" panose="02040503050406030204" pitchFamily="18" charset="0"/>
                          </a:rPr>
                          <m:t>𝑠</m:t>
                        </m:r>
                      </m:e>
                    </m:d>
                    <m:r>
                      <a:rPr kumimoji="1" lang="en-US" altLang="ko-KR" b="0" i="1" smtClean="0">
                        <a:latin typeface="Cambria Math" panose="02040503050406030204" pitchFamily="18" charset="0"/>
                      </a:rPr>
                      <m:t>:</m:t>
                    </m:r>
                  </m:oMath>
                </a14:m>
                <a:endParaRPr kumimoji="1" lang="en-US" altLang="ko-KR" dirty="0"/>
              </a:p>
              <a:p>
                <a:pPr marL="0" indent="0">
                  <a:buNone/>
                </a:pPr>
                <a:r>
                  <a:rPr lang="en-US" altLang="ko-KR" dirty="0"/>
                  <a:t>    From cubic Hermite interpolation:</a:t>
                </a:r>
              </a:p>
              <a:p>
                <a:pPr marL="0" indent="0" algn="ctr">
                  <a:buNone/>
                </a:pPr>
                <a:endParaRPr lang="en-US" altLang="ko-KR" sz="1800" dirty="0"/>
              </a:p>
              <a:p>
                <a:pPr marL="0" indent="0" algn="ctr">
                  <a:buNone/>
                </a:pPr>
                <a:r>
                  <a:rPr lang="en-US" altLang="ko-KR" sz="1800" dirty="0"/>
                  <a:t> </a:t>
                </a:r>
                <a14:m>
                  <m:oMath xmlns:m="http://schemas.openxmlformats.org/officeDocument/2006/math">
                    <m:sSub>
                      <m:sSubPr>
                        <m:ctrlPr>
                          <a:rPr lang="en-US" altLang="ko-KR" sz="1800" b="0" i="1" smtClean="0">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b="0" i="1" smtClean="0">
                            <a:latin typeface="Cambria Math" panose="02040503050406030204" pitchFamily="18" charset="0"/>
                          </a:rPr>
                          <m:t>𝑘</m:t>
                        </m:r>
                      </m:sub>
                    </m:sSub>
                    <m:d>
                      <m:dPr>
                        <m:ctrlPr>
                          <a:rPr lang="en-US" altLang="ko-KR" sz="1800" i="1">
                            <a:latin typeface="Cambria Math" panose="02040503050406030204" pitchFamily="18" charset="0"/>
                          </a:rPr>
                        </m:ctrlPr>
                      </m:dPr>
                      <m:e>
                        <m:r>
                          <a:rPr lang="en-US" altLang="ko-KR" sz="1800" b="0" i="1" smtClean="0">
                            <a:latin typeface="Cambria Math" panose="02040503050406030204" pitchFamily="18" charset="0"/>
                          </a:rPr>
                          <m:t>𝑠</m:t>
                        </m:r>
                      </m:e>
                    </m:d>
                    <m:r>
                      <a:rPr lang="en-US" altLang="ko-KR" sz="1800" i="1">
                        <a:latin typeface="Cambria Math" panose="02040503050406030204" pitchFamily="18" charset="0"/>
                      </a:rPr>
                      <m:t>=</m:t>
                    </m:r>
                    <m:d>
                      <m:dPr>
                        <m:ctrlPr>
                          <a:rPr lang="en-US" altLang="ko-KR" sz="1800" i="1">
                            <a:latin typeface="Cambria Math" panose="02040503050406030204" pitchFamily="18" charset="0"/>
                          </a:rPr>
                        </m:ctrlPr>
                      </m:dPr>
                      <m:e>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3</m:t>
                            </m:r>
                          </m:sup>
                        </m:sSup>
                        <m:r>
                          <a:rPr lang="en-US" altLang="ko-KR" sz="1800" i="1">
                            <a:latin typeface="Cambria Math" panose="02040503050406030204" pitchFamily="18" charset="0"/>
                          </a:rPr>
                          <m:t>−3</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+1</m:t>
                        </m:r>
                      </m:e>
                    </m:d>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b="0" i="1" smtClean="0">
                            <a:latin typeface="Cambria Math" panose="02040503050406030204" pitchFamily="18" charset="0"/>
                          </a:rPr>
                          <m:t>𝑘</m:t>
                        </m:r>
                      </m:sub>
                    </m:sSub>
                    <m:r>
                      <a:rPr lang="en-US" altLang="ko-KR" sz="1800" i="1">
                        <a:latin typeface="Cambria Math" panose="02040503050406030204" pitchFamily="18" charset="0"/>
                      </a:rPr>
                      <m:t>+</m:t>
                    </m:r>
                    <m:d>
                      <m:dPr>
                        <m:ctrlPr>
                          <a:rPr lang="en-US" altLang="ko-KR" sz="1800" i="1">
                            <a:latin typeface="Cambria Math" panose="02040503050406030204" pitchFamily="18" charset="0"/>
                          </a:rPr>
                        </m:ctrlPr>
                      </m:dPr>
                      <m:e>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3</m:t>
                            </m:r>
                          </m:sup>
                        </m:sSup>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2</m:t>
                            </m:r>
                          </m:sup>
                        </m:sSup>
                        <m:r>
                          <a:rPr lang="en-US" altLang="ko-KR" sz="1800" i="1">
                            <a:latin typeface="Cambria Math" panose="02040503050406030204" pitchFamily="18" charset="0"/>
                          </a:rPr>
                          <m:t>+</m:t>
                        </m:r>
                        <m:r>
                          <a:rPr lang="en-US" altLang="ko-KR" sz="1800" b="0" i="1" smtClean="0">
                            <a:latin typeface="Cambria Math" panose="02040503050406030204" pitchFamily="18" charset="0"/>
                          </a:rPr>
                          <m:t>𝑠</m:t>
                        </m:r>
                      </m:e>
                    </m:d>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𝑚</m:t>
                        </m:r>
                      </m:e>
                      <m:sub>
                        <m:r>
                          <a:rPr lang="en-US" altLang="ko-KR" sz="1800" b="0" i="1" smtClean="0">
                            <a:latin typeface="Cambria Math" panose="02040503050406030204" pitchFamily="18" charset="0"/>
                          </a:rPr>
                          <m:t>𝑘</m:t>
                        </m:r>
                      </m:sub>
                    </m:sSub>
                    <m:r>
                      <a:rPr lang="en-US" altLang="ko-KR" sz="1800" i="1">
                        <a:latin typeface="Cambria Math" panose="02040503050406030204" pitchFamily="18" charset="0"/>
                      </a:rPr>
                      <m:t>+</m:t>
                    </m:r>
                    <m:d>
                      <m:dPr>
                        <m:ctrlPr>
                          <a:rPr lang="en-US" altLang="ko-KR" sz="1800" i="1">
                            <a:latin typeface="Cambria Math" panose="02040503050406030204" pitchFamily="18" charset="0"/>
                          </a:rPr>
                        </m:ctrlPr>
                      </m:dPr>
                      <m:e>
                        <m:r>
                          <a:rPr lang="en-US" altLang="ko-KR" sz="1800" i="1">
                            <a:latin typeface="Cambria Math" panose="02040503050406030204" pitchFamily="18" charset="0"/>
                          </a:rPr>
                          <m:t>−2</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3</m:t>
                            </m:r>
                          </m:sup>
                        </m:sSup>
                        <m:r>
                          <a:rPr lang="en-US" altLang="ko-KR" sz="1800" i="1">
                            <a:latin typeface="Cambria Math" panose="02040503050406030204" pitchFamily="18" charset="0"/>
                          </a:rPr>
                          <m:t>+3</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2</m:t>
                            </m:r>
                          </m:sup>
                        </m:sSup>
                      </m:e>
                    </m:d>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b="0" i="1" smtClean="0">
                            <a:latin typeface="Cambria Math" panose="02040503050406030204" pitchFamily="18" charset="0"/>
                          </a:rPr>
                          <m:t>𝑘</m:t>
                        </m:r>
                        <m:r>
                          <a:rPr lang="en-US" altLang="ko-KR" sz="1800" b="0" i="1" smtClean="0">
                            <a:latin typeface="Cambria Math" panose="02040503050406030204" pitchFamily="18" charset="0"/>
                          </a:rPr>
                          <m:t>+1</m:t>
                        </m:r>
                      </m:sub>
                    </m:sSub>
                    <m:r>
                      <a:rPr lang="en-US" altLang="ko-KR" sz="1800" i="1">
                        <a:latin typeface="Cambria Math" panose="02040503050406030204" pitchFamily="18" charset="0"/>
                      </a:rPr>
                      <m:t>+</m:t>
                    </m:r>
                    <m:d>
                      <m:dPr>
                        <m:ctrlPr>
                          <a:rPr lang="en-US" altLang="ko-KR" sz="1800" i="1">
                            <a:latin typeface="Cambria Math" panose="02040503050406030204" pitchFamily="18" charset="0"/>
                          </a:rPr>
                        </m:ctrlPr>
                      </m:dPr>
                      <m:e>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3</m:t>
                            </m:r>
                          </m:sup>
                        </m:sSup>
                        <m:r>
                          <a:rPr lang="en-US" altLang="ko-KR" sz="1800" i="1">
                            <a:latin typeface="Cambria Math" panose="02040503050406030204" pitchFamily="18" charset="0"/>
                          </a:rPr>
                          <m:t>−</m:t>
                        </m:r>
                        <m:sSup>
                          <m:sSupPr>
                            <m:ctrlPr>
                              <a:rPr lang="en-US" altLang="ko-KR" sz="1800" i="1">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i="1">
                                <a:latin typeface="Cambria Math" panose="02040503050406030204" pitchFamily="18" charset="0"/>
                              </a:rPr>
                              <m:t>2</m:t>
                            </m:r>
                          </m:sup>
                        </m:sSup>
                      </m:e>
                    </m:d>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𝑚</m:t>
                        </m:r>
                      </m:e>
                      <m:sub>
                        <m:r>
                          <a:rPr lang="en-US" altLang="ko-KR" sz="1800" b="0" i="1" smtClean="0">
                            <a:latin typeface="Cambria Math" panose="02040503050406030204" pitchFamily="18" charset="0"/>
                          </a:rPr>
                          <m:t>𝑘</m:t>
                        </m:r>
                        <m:r>
                          <a:rPr lang="en-US" altLang="ko-KR" sz="1800" b="0" i="1" smtClean="0">
                            <a:latin typeface="Cambria Math" panose="02040503050406030204" pitchFamily="18" charset="0"/>
                          </a:rPr>
                          <m:t>+1</m:t>
                        </m:r>
                      </m:sub>
                    </m:sSub>
                  </m:oMath>
                </a14:m>
                <a:r>
                  <a:rPr lang="en-US" altLang="ko-KR" sz="1800" dirty="0"/>
                  <a:t>, </a:t>
                </a:r>
                <a14:m>
                  <m:oMath xmlns:m="http://schemas.openxmlformats.org/officeDocument/2006/math">
                    <m:r>
                      <a:rPr lang="en-US" altLang="ko-KR" sz="1800" i="1" dirty="0" smtClean="0">
                        <a:latin typeface="Cambria Math" panose="02040503050406030204" pitchFamily="18" charset="0"/>
                      </a:rPr>
                      <m:t>𝑠</m:t>
                    </m:r>
                    <m:r>
                      <a:rPr lang="en-US" altLang="ko-KR" sz="1800" b="0" i="0" smtClean="0">
                        <a:latin typeface="Cambria Math" panose="02040503050406030204" pitchFamily="18" charset="0"/>
                        <a:ea typeface="Cambria Math" panose="02040503050406030204" pitchFamily="18" charset="0"/>
                      </a:rPr>
                      <m:t> </m:t>
                    </m:r>
                    <m:r>
                      <a:rPr lang="en-US" altLang="ko-KR" sz="1800" i="1">
                        <a:latin typeface="Cambria Math" panose="02040503050406030204" pitchFamily="18" charset="0"/>
                        <a:ea typeface="Cambria Math" panose="02040503050406030204" pitchFamily="18" charset="0"/>
                      </a:rPr>
                      <m:t>∈</m:t>
                    </m:r>
                    <m:d>
                      <m:dPr>
                        <m:begChr m:val="["/>
                        <m:endChr m:val="]"/>
                        <m:ctrlPr>
                          <a:rPr lang="en-US" altLang="ko-KR" sz="1800" b="0" i="1" smtClean="0">
                            <a:latin typeface="Cambria Math" panose="02040503050406030204" pitchFamily="18" charset="0"/>
                            <a:ea typeface="Cambria Math" panose="02040503050406030204" pitchFamily="18" charset="0"/>
                          </a:rPr>
                        </m:ctrlPr>
                      </m:dPr>
                      <m:e>
                        <m:r>
                          <a:rPr lang="en-US" altLang="ko-KR" sz="1800" b="0" i="1" smtClean="0">
                            <a:latin typeface="Cambria Math" panose="02040503050406030204" pitchFamily="18" charset="0"/>
                            <a:ea typeface="Cambria Math" panose="02040503050406030204" pitchFamily="18" charset="0"/>
                          </a:rPr>
                          <m:t>0</m:t>
                        </m:r>
                        <m:r>
                          <a:rPr lang="en-US" altLang="ko-KR" sz="1800" i="1">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1</m:t>
                        </m:r>
                      </m:e>
                    </m:d>
                    <m:r>
                      <a:rPr lang="en-US" altLang="ko-KR" sz="1800" b="0" i="1" smtClean="0">
                        <a:latin typeface="Cambria Math" panose="02040503050406030204" pitchFamily="18" charset="0"/>
                        <a:ea typeface="Cambria Math" panose="02040503050406030204" pitchFamily="18" charset="0"/>
                      </a:rPr>
                      <m:t>,</m:t>
                    </m:r>
                    <m:r>
                      <a:rPr lang="en-US" altLang="ko-KR" sz="1800" i="1">
                        <a:latin typeface="Cambria Math" panose="02040503050406030204" pitchFamily="18" charset="0"/>
                      </a:rPr>
                      <m:t> </m:t>
                    </m:r>
                  </m:oMath>
                </a14:m>
                <a:endParaRPr lang="en-US" altLang="ko-KR" sz="1800" dirty="0"/>
              </a:p>
              <a:p>
                <a:pPr marL="0" indent="0" algn="ctr">
                  <a:buNone/>
                </a:pPr>
                <a:r>
                  <a:rPr lang="en-US" altLang="ko-KR" sz="1800" dirty="0"/>
                  <a:t>where </a:t>
                </a:r>
                <a14:m>
                  <m:oMath xmlns:m="http://schemas.openxmlformats.org/officeDocument/2006/math">
                    <m:sSub>
                      <m:sSubPr>
                        <m:ctrlPr>
                          <a:rPr lang="en-US" altLang="ko-KR" sz="1800" i="1">
                            <a:latin typeface="Cambria Math" panose="02040503050406030204" pitchFamily="18" charset="0"/>
                          </a:rPr>
                        </m:ctrlPr>
                      </m:sSubPr>
                      <m:e>
                        <m:r>
                          <a:rPr lang="en-US" altLang="ko-KR" sz="1800" b="0" i="1" smtClean="0">
                            <a:latin typeface="Cambria Math" panose="02040503050406030204" pitchFamily="18" charset="0"/>
                          </a:rPr>
                          <m:t>𝑠</m:t>
                        </m:r>
                        <m:r>
                          <a:rPr lang="en-US" altLang="ko-KR" sz="1800" b="0" i="1" smtClean="0">
                            <a:latin typeface="Cambria Math" panose="02040503050406030204" pitchFamily="18" charset="0"/>
                          </a:rPr>
                          <m:t>= </m:t>
                        </m:r>
                        <m:f>
                          <m:fPr>
                            <m:ctrlPr>
                              <a:rPr lang="en-US" altLang="ko-KR" sz="1800" b="0" i="1" smtClean="0">
                                <a:latin typeface="Cambria Math" panose="02040503050406030204" pitchFamily="18" charset="0"/>
                              </a:rPr>
                            </m:ctrlPr>
                          </m:fPr>
                          <m:num>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𝑡</m:t>
                            </m:r>
                            <m:r>
                              <a:rPr lang="en-US" altLang="ko-KR" sz="1800" b="0" i="1" smtClean="0">
                                <a:latin typeface="Cambria Math" panose="02040503050406030204" pitchFamily="18" charset="0"/>
                              </a:rPr>
                              <m:t>−</m:t>
                            </m:r>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𝑡</m:t>
                                </m:r>
                              </m:e>
                              <m:sub>
                                <m:r>
                                  <a:rPr lang="en-US" altLang="ko-KR" sz="1800" b="0" i="1" smtClean="0">
                                    <a:latin typeface="Cambria Math" panose="02040503050406030204" pitchFamily="18" charset="0"/>
                                  </a:rPr>
                                  <m:t>𝑘</m:t>
                                </m:r>
                              </m:sub>
                            </m:sSub>
                            <m:r>
                              <a:rPr lang="en-US" altLang="ko-KR" sz="1800" b="0" i="1" smtClean="0">
                                <a:latin typeface="Cambria Math" panose="02040503050406030204" pitchFamily="18" charset="0"/>
                              </a:rPr>
                              <m:t>)</m:t>
                            </m:r>
                          </m:num>
                          <m:den>
                            <m:r>
                              <a:rPr lang="en-US" altLang="ko-KR" sz="1800" b="0" i="1" smtClean="0">
                                <a:latin typeface="Cambria Math" panose="02040503050406030204" pitchFamily="18" charset="0"/>
                              </a:rPr>
                              <m:t>(</m:t>
                            </m:r>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𝑡</m:t>
                                </m:r>
                              </m:e>
                              <m:sub>
                                <m:r>
                                  <a:rPr lang="en-US" altLang="ko-KR" sz="1800" b="0" i="1" smtClean="0">
                                    <a:latin typeface="Cambria Math" panose="02040503050406030204" pitchFamily="18" charset="0"/>
                                  </a:rPr>
                                  <m:t>𝑘</m:t>
                                </m:r>
                                <m:r>
                                  <a:rPr lang="en-US" altLang="ko-KR" sz="1800" b="0" i="1" smtClean="0">
                                    <a:latin typeface="Cambria Math" panose="02040503050406030204" pitchFamily="18" charset="0"/>
                                  </a:rPr>
                                  <m:t>+1</m:t>
                                </m:r>
                              </m:sub>
                            </m:sSub>
                            <m:r>
                              <a:rPr lang="en-US" altLang="ko-KR" sz="1800" b="0" i="1" smtClean="0">
                                <a:latin typeface="Cambria Math" panose="02040503050406030204" pitchFamily="18" charset="0"/>
                              </a:rPr>
                              <m:t>−</m:t>
                            </m:r>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𝑡</m:t>
                                </m:r>
                              </m:e>
                              <m:sub>
                                <m:r>
                                  <a:rPr lang="en-US" altLang="ko-KR" sz="1800" b="0" i="1" smtClean="0">
                                    <a:latin typeface="Cambria Math" panose="02040503050406030204" pitchFamily="18" charset="0"/>
                                  </a:rPr>
                                  <m:t>𝑘</m:t>
                                </m:r>
                              </m:sub>
                            </m:sSub>
                            <m:r>
                              <a:rPr lang="en-US" altLang="ko-KR" sz="1800" b="0" i="1" smtClean="0">
                                <a:latin typeface="Cambria Math" panose="02040503050406030204" pitchFamily="18" charset="0"/>
                              </a:rPr>
                              <m:t>)</m:t>
                            </m:r>
                          </m:den>
                        </m:f>
                        <m:r>
                          <a:rPr lang="en-US" altLang="ko-KR" sz="1800" b="0" i="1" smtClean="0">
                            <a:latin typeface="Cambria Math" panose="02040503050406030204" pitchFamily="18" charset="0"/>
                          </a:rPr>
                          <m:t>, </m:t>
                        </m:r>
                        <m:r>
                          <a:rPr lang="en-US" altLang="ko-KR" sz="1800" i="1">
                            <a:latin typeface="Cambria Math" panose="02040503050406030204" pitchFamily="18" charset="0"/>
                          </a:rPr>
                          <m:t>𝑚</m:t>
                        </m:r>
                      </m:e>
                      <m:sub>
                        <m:r>
                          <a:rPr lang="en-US" altLang="ko-KR" sz="1800" i="1">
                            <a:latin typeface="Cambria Math" panose="02040503050406030204" pitchFamily="18" charset="0"/>
                          </a:rPr>
                          <m:t>𝑘</m:t>
                        </m:r>
                      </m:sub>
                    </m:sSub>
                    <m:r>
                      <a:rPr lang="en-US" altLang="ko-KR" sz="1800" i="1">
                        <a:latin typeface="Cambria Math" panose="02040503050406030204" pitchFamily="18" charset="0"/>
                      </a:rPr>
                      <m:t>=</m:t>
                    </m:r>
                    <m:f>
                      <m:fPr>
                        <m:ctrlPr>
                          <a:rPr lang="en-US" altLang="ko-KR" sz="1800" i="1">
                            <a:latin typeface="Cambria Math" panose="02040503050406030204" pitchFamily="18" charset="0"/>
                          </a:rPr>
                        </m:ctrlPr>
                      </m:fPr>
                      <m:num>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i="1">
                                <a:latin typeface="Cambria Math" panose="02040503050406030204" pitchFamily="18" charset="0"/>
                              </a:rPr>
                              <m:t>𝑘</m:t>
                            </m:r>
                            <m:r>
                              <a:rPr lang="en-US" altLang="ko-KR" sz="1800" i="1">
                                <a:latin typeface="Cambria Math" panose="02040503050406030204" pitchFamily="18" charset="0"/>
                              </a:rPr>
                              <m:t>+1</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i="1">
                                <a:latin typeface="Cambria Math" panose="02040503050406030204" pitchFamily="18" charset="0"/>
                              </a:rPr>
                              <m:t>𝑘</m:t>
                            </m:r>
                            <m:r>
                              <a:rPr lang="en-US" altLang="ko-KR" sz="1800" i="1">
                                <a:latin typeface="Cambria Math" panose="02040503050406030204" pitchFamily="18" charset="0"/>
                              </a:rPr>
                              <m:t>−1</m:t>
                            </m:r>
                          </m:sub>
                        </m:sSub>
                      </m:num>
                      <m:den>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𝑡</m:t>
                            </m:r>
                          </m:e>
                          <m:sub>
                            <m:r>
                              <a:rPr lang="en-US" altLang="ko-KR" sz="1800" i="1">
                                <a:latin typeface="Cambria Math" panose="02040503050406030204" pitchFamily="18" charset="0"/>
                              </a:rPr>
                              <m:t>𝑘</m:t>
                            </m:r>
                            <m:r>
                              <a:rPr lang="en-US" altLang="ko-KR" sz="1800" i="1">
                                <a:latin typeface="Cambria Math" panose="02040503050406030204" pitchFamily="18" charset="0"/>
                              </a:rPr>
                              <m:t>+1</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𝑡</m:t>
                            </m:r>
                          </m:e>
                          <m:sub>
                            <m:r>
                              <a:rPr lang="en-US" altLang="ko-KR" sz="1800" i="1">
                                <a:latin typeface="Cambria Math" panose="02040503050406030204" pitchFamily="18" charset="0"/>
                              </a:rPr>
                              <m:t>𝑘</m:t>
                            </m:r>
                            <m:r>
                              <a:rPr lang="en-US" altLang="ko-KR" sz="1800" i="1">
                                <a:latin typeface="Cambria Math" panose="02040503050406030204" pitchFamily="18" charset="0"/>
                              </a:rPr>
                              <m:t>−1</m:t>
                            </m:r>
                          </m:sub>
                        </m:sSub>
                      </m:den>
                    </m:f>
                  </m:oMath>
                </a14:m>
                <a:r>
                  <a:rPr lang="en-US" altLang="ko-KR" sz="1800" dirty="0"/>
                  <a:t>, and </a:t>
                </a:r>
                <a14:m>
                  <m:oMath xmlns:m="http://schemas.openxmlformats.org/officeDocument/2006/math">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𝑚</m:t>
                        </m:r>
                      </m:e>
                      <m:sub>
                        <m:r>
                          <a:rPr lang="en-US" altLang="ko-KR" sz="1800" i="1">
                            <a:latin typeface="Cambria Math" panose="02040503050406030204" pitchFamily="18" charset="0"/>
                          </a:rPr>
                          <m:t>𝑘</m:t>
                        </m:r>
                        <m:r>
                          <a:rPr lang="en-US" altLang="ko-KR" sz="1800" b="0" i="1" smtClean="0">
                            <a:latin typeface="Cambria Math" panose="02040503050406030204" pitchFamily="18" charset="0"/>
                          </a:rPr>
                          <m:t>+1</m:t>
                        </m:r>
                      </m:sub>
                    </m:sSub>
                    <m:r>
                      <a:rPr lang="en-US" altLang="ko-KR" sz="1800" i="1">
                        <a:latin typeface="Cambria Math" panose="02040503050406030204" pitchFamily="18" charset="0"/>
                      </a:rPr>
                      <m:t>=</m:t>
                    </m:r>
                    <m:f>
                      <m:fPr>
                        <m:ctrlPr>
                          <a:rPr lang="en-US" altLang="ko-KR" sz="1800" i="1">
                            <a:latin typeface="Cambria Math" panose="02040503050406030204" pitchFamily="18" charset="0"/>
                          </a:rPr>
                        </m:ctrlPr>
                      </m:fPr>
                      <m:num>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i="1">
                                <a:latin typeface="Cambria Math" panose="02040503050406030204" pitchFamily="18" charset="0"/>
                              </a:rPr>
                              <m:t>𝑘</m:t>
                            </m:r>
                            <m:r>
                              <a:rPr lang="en-US" altLang="ko-KR" sz="1800" i="1">
                                <a:latin typeface="Cambria Math" panose="02040503050406030204" pitchFamily="18" charset="0"/>
                              </a:rPr>
                              <m:t>+2</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𝑓</m:t>
                            </m:r>
                          </m:e>
                          <m:sub>
                            <m:r>
                              <a:rPr lang="en-US" altLang="ko-KR" sz="1800" i="1">
                                <a:latin typeface="Cambria Math" panose="02040503050406030204" pitchFamily="18" charset="0"/>
                              </a:rPr>
                              <m:t>𝑘</m:t>
                            </m:r>
                          </m:sub>
                        </m:sSub>
                      </m:num>
                      <m:den>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𝑡</m:t>
                            </m:r>
                          </m:e>
                          <m:sub>
                            <m:r>
                              <a:rPr lang="en-US" altLang="ko-KR" sz="1800" i="1">
                                <a:latin typeface="Cambria Math" panose="02040503050406030204" pitchFamily="18" charset="0"/>
                              </a:rPr>
                              <m:t>𝑘</m:t>
                            </m:r>
                            <m:r>
                              <a:rPr lang="en-US" altLang="ko-KR" sz="1800" i="1">
                                <a:latin typeface="Cambria Math" panose="02040503050406030204" pitchFamily="18" charset="0"/>
                              </a:rPr>
                              <m:t>+2</m:t>
                            </m:r>
                          </m:sub>
                        </m:sSub>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𝑡</m:t>
                            </m:r>
                          </m:e>
                          <m:sub>
                            <m:r>
                              <a:rPr lang="en-US" altLang="ko-KR" sz="1800" i="1">
                                <a:latin typeface="Cambria Math" panose="02040503050406030204" pitchFamily="18" charset="0"/>
                              </a:rPr>
                              <m:t>𝑘</m:t>
                            </m:r>
                          </m:sub>
                        </m:sSub>
                      </m:den>
                    </m:f>
                  </m:oMath>
                </a14:m>
                <a:endParaRPr lang="en-US" altLang="ko-KR" sz="1800" dirty="0"/>
              </a:p>
              <a:p>
                <a:pPr marL="0" indent="0" algn="ctr">
                  <a:buNone/>
                </a:pPr>
                <a:endParaRPr lang="en-US" altLang="ko-KR" sz="1800" dirty="0"/>
              </a:p>
              <a:p>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r>
                          <a:rPr lang="en-US" altLang="ko-KR" b="0" i="1" smtClean="0">
                            <a:latin typeface="Cambria Math" panose="02040503050406030204" pitchFamily="18" charset="0"/>
                          </a:rPr>
                          <m:t>−1</m:t>
                        </m:r>
                      </m:sub>
                    </m:sSub>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𝑠</m:t>
                        </m:r>
                      </m:e>
                    </m:d>
                  </m:oMath>
                </a14:m>
                <a:r>
                  <a:rPr lang="en-US" altLang="ko-KR" dirty="0"/>
                  <a:t> and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𝑠</m:t>
                    </m:r>
                    <m:r>
                      <a:rPr lang="en-US" altLang="ko-KR" b="0" i="1" smtClean="0">
                        <a:latin typeface="Cambria Math" panose="02040503050406030204" pitchFamily="18" charset="0"/>
                      </a:rPr>
                      <m:t>)</m:t>
                    </m:r>
                  </m:oMath>
                </a14:m>
                <a:r>
                  <a:rPr lang="en-US" altLang="ko-KR" dirty="0"/>
                  <a:t> are </a:t>
                </a:r>
                <a14:m>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𝐶</m:t>
                        </m:r>
                      </m:e>
                      <m:sup>
                        <m:r>
                          <a:rPr lang="en-US" altLang="ko-KR" b="0" i="1" smtClean="0">
                            <a:latin typeface="Cambria Math" panose="02040503050406030204" pitchFamily="18" charset="0"/>
                          </a:rPr>
                          <m:t>1</m:t>
                        </m:r>
                      </m:sup>
                    </m:sSup>
                  </m:oMath>
                </a14:m>
                <a:r>
                  <a:rPr lang="en-US" altLang="ko-KR" dirty="0"/>
                  <a:t> continuous at the boundary point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𝑘</m:t>
                        </m:r>
                      </m:sub>
                    </m:sSub>
                  </m:oMath>
                </a14:m>
                <a:r>
                  <a:rPr lang="en-US" altLang="ko-KR" dirty="0"/>
                  <a:t>  </a:t>
                </a:r>
              </a:p>
              <a:p>
                <a:r>
                  <a:rPr lang="en-US" altLang="ko-KR" dirty="0"/>
                  <a:t>Sometimes, we can add more design parameter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𝛼</m:t>
                    </m:r>
                  </m:oMath>
                </a14:m>
                <a:r>
                  <a:rPr lang="en-US" altLang="ko-KR" dirty="0"/>
                  <a:t> (usually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𝛼</m:t>
                    </m:r>
                    <m:r>
                      <a:rPr lang="en-US" altLang="ko-KR" b="0" i="1" smtClean="0">
                        <a:latin typeface="Cambria Math" panose="02040503050406030204" pitchFamily="18" charset="0"/>
                        <a:ea typeface="Cambria Math" panose="02040503050406030204" pitchFamily="18" charset="0"/>
                      </a:rPr>
                      <m:t>=1/2)</m:t>
                    </m:r>
                  </m:oMath>
                </a14:m>
                <a:r>
                  <a:rPr lang="en-US" altLang="ko-KR" dirty="0"/>
                  <a:t> in computing the tangents: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𝑚</m:t>
                        </m:r>
                      </m:e>
                      <m:sub>
                        <m:r>
                          <a:rPr lang="en-US" altLang="ko-KR" i="1">
                            <a:latin typeface="Cambria Math" panose="02040503050406030204" pitchFamily="18" charset="0"/>
                          </a:rPr>
                          <m:t>𝑘</m:t>
                        </m:r>
                      </m:sub>
                    </m:sSub>
                    <m:r>
                      <a:rPr lang="en-US" altLang="ko-KR" i="1">
                        <a:latin typeface="Cambria Math" panose="02040503050406030204" pitchFamily="18" charset="0"/>
                      </a:rPr>
                      <m:t>=</m:t>
                    </m:r>
                    <m:r>
                      <a:rPr lang="en-US" altLang="ko-KR" i="1" smtClean="0">
                        <a:latin typeface="Cambria Math" panose="02040503050406030204" pitchFamily="18" charset="0"/>
                        <a:ea typeface="Cambria Math" panose="02040503050406030204" pitchFamily="18" charset="0"/>
                      </a:rPr>
                      <m:t>𝛼</m:t>
                    </m:r>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𝑓</m:t>
                            </m:r>
                          </m:e>
                          <m:sub>
                            <m:r>
                              <a:rPr lang="en-US" altLang="ko-KR" i="1">
                                <a:latin typeface="Cambria Math" panose="02040503050406030204" pitchFamily="18" charset="0"/>
                              </a:rPr>
                              <m:t>𝑘</m:t>
                            </m:r>
                            <m:r>
                              <a:rPr lang="en-US" altLang="ko-KR" i="1">
                                <a:latin typeface="Cambria Math" panose="02040503050406030204" pitchFamily="18" charset="0"/>
                              </a:rPr>
                              <m:t>−1</m:t>
                            </m:r>
                          </m:sub>
                        </m:sSub>
                      </m:num>
                      <m:den>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i="1">
                                <a:latin typeface="Cambria Math" panose="02040503050406030204" pitchFamily="18" charset="0"/>
                              </a:rPr>
                              <m:t>+1</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𝑡</m:t>
                            </m:r>
                          </m:e>
                          <m:sub>
                            <m:r>
                              <a:rPr lang="en-US" altLang="ko-KR" i="1">
                                <a:latin typeface="Cambria Math" panose="02040503050406030204" pitchFamily="18" charset="0"/>
                              </a:rPr>
                              <m:t>𝑘</m:t>
                            </m:r>
                            <m:r>
                              <a:rPr lang="en-US" altLang="ko-KR" i="1">
                                <a:latin typeface="Cambria Math" panose="02040503050406030204" pitchFamily="18" charset="0"/>
                              </a:rPr>
                              <m:t>−1</m:t>
                            </m:r>
                          </m:sub>
                        </m:sSub>
                      </m:den>
                    </m:f>
                  </m:oMath>
                </a14:m>
                <a:endParaRPr lang="en-US" altLang="ko-KR" dirty="0"/>
              </a:p>
              <a:p>
                <a:pPr marL="0" indent="0">
                  <a:buNone/>
                </a:pPr>
                <a:endParaRPr kumimoji="1" lang="ko-KR" altLang="en-US" dirty="0"/>
              </a:p>
            </p:txBody>
          </p:sp>
        </mc:Choice>
        <mc:Fallback xmlns="">
          <p:sp>
            <p:nvSpPr>
              <p:cNvPr id="3" name="내용 개체 틀 2">
                <a:extLst>
                  <a:ext uri="{FF2B5EF4-FFF2-40B4-BE49-F238E27FC236}">
                    <a16:creationId xmlns:a16="http://schemas.microsoft.com/office/drawing/2014/main" id="{823766D0-0855-0542-AAB8-BE7929FE38D1}"/>
                  </a:ext>
                </a:extLst>
              </p:cNvPr>
              <p:cNvSpPr>
                <a:spLocks noGrp="1" noRot="1" noChangeAspect="1" noMove="1" noResize="1" noEditPoints="1" noAdjustHandles="1" noChangeArrowheads="1" noChangeShapeType="1" noTextEdit="1"/>
              </p:cNvSpPr>
              <p:nvPr>
                <p:ph idx="1"/>
              </p:nvPr>
            </p:nvSpPr>
            <p:spPr>
              <a:blipFill>
                <a:blip r:embed="rId3"/>
                <a:stretch>
                  <a:fillRect l="-720" t="-1241" r="-48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526E8D54-9F42-644C-99B9-7561A4DA9EA1}"/>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p:pic>
        <p:nvPicPr>
          <p:cNvPr id="26" name="그림 25">
            <a:extLst>
              <a:ext uri="{FF2B5EF4-FFF2-40B4-BE49-F238E27FC236}">
                <a16:creationId xmlns:a16="http://schemas.microsoft.com/office/drawing/2014/main" id="{FECB7FB2-D5F6-964C-8EB3-AE715BAFC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066" y="1813559"/>
            <a:ext cx="3646267" cy="1635611"/>
          </a:xfrm>
          <a:prstGeom prst="rect">
            <a:avLst/>
          </a:prstGeom>
        </p:spPr>
      </p:pic>
    </p:spTree>
    <p:extLst>
      <p:ext uri="{BB962C8B-B14F-4D97-AF65-F5344CB8AC3E}">
        <p14:creationId xmlns:p14="http://schemas.microsoft.com/office/powerpoint/2010/main" val="37433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558541-EE0F-DB4F-998B-0ABB95DBDFD5}"/>
              </a:ext>
            </a:extLst>
          </p:cNvPr>
          <p:cNvSpPr>
            <a:spLocks noGrp="1"/>
          </p:cNvSpPr>
          <p:nvPr>
            <p:ph type="title"/>
          </p:nvPr>
        </p:nvSpPr>
        <p:spPr/>
        <p:txBody>
          <a:bodyPr/>
          <a:lstStyle/>
          <a:p>
            <a:r>
              <a:rPr kumimoji="1" lang="en-US" altLang="ko-KR" dirty="0" err="1"/>
              <a:t>Catmull</a:t>
            </a:r>
            <a:r>
              <a:rPr kumimoji="1" lang="en-US" altLang="ko-KR" dirty="0"/>
              <a:t>-Rom Splines (2/2)</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F9B8F691-6F4B-4E47-9FDB-D651E65C7A64}"/>
                  </a:ext>
                </a:extLst>
              </p:cNvPr>
              <p:cNvSpPr>
                <a:spLocks noGrp="1"/>
              </p:cNvSpPr>
              <p:nvPr>
                <p:ph idx="1"/>
              </p:nvPr>
            </p:nvSpPr>
            <p:spPr>
              <a:xfrm>
                <a:off x="812800" y="1142999"/>
                <a:ext cx="10566400" cy="1767699"/>
              </a:xfrm>
            </p:spPr>
            <p:txBody>
              <a:bodyPr/>
              <a:lstStyle/>
              <a:p>
                <a:r>
                  <a:rPr kumimoji="1" lang="en-US" altLang="ko-KR" dirty="0"/>
                  <a:t>Tangent at the starting point</a:t>
                </a:r>
              </a:p>
              <a:p>
                <a:pPr lvl="1">
                  <a:buFont typeface="Wingdings" pitchFamily="2" charset="2"/>
                  <a:buChar char="§"/>
                </a:pPr>
                <a:r>
                  <a:rPr lang="en-US" altLang="ko-KR" dirty="0"/>
                  <a:t>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𝑡</m:t>
                        </m:r>
                      </m:e>
                      <m:sub>
                        <m:r>
                          <a:rPr lang="en-US" altLang="ko-KR" b="0" i="1" smtClean="0">
                            <a:latin typeface="Cambria Math" panose="02040503050406030204" pitchFamily="18" charset="0"/>
                          </a:rPr>
                          <m:t>0</m:t>
                        </m:r>
                      </m:sub>
                    </m:sSub>
                  </m:oMath>
                </a14:m>
                <a:r>
                  <a:rPr kumimoji="1" lang="en-US" altLang="ko-KR" dirty="0"/>
                  <a:t>, we don’t have previous data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−1</m:t>
                        </m:r>
                      </m:sub>
                    </m:sSub>
                  </m:oMath>
                </a14:m>
                <a:r>
                  <a:rPr kumimoji="1" lang="en-US" altLang="ko-KR" dirty="0"/>
                  <a:t>, so, how to compute </a:t>
                </a: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𝑚</m:t>
                        </m:r>
                      </m:e>
                      <m:sub>
                        <m:r>
                          <a:rPr kumimoji="1" lang="en-US" altLang="ko-KR" b="0" i="1" smtClean="0">
                            <a:latin typeface="Cambria Math" panose="02040503050406030204" pitchFamily="18" charset="0"/>
                          </a:rPr>
                          <m:t>0</m:t>
                        </m:r>
                      </m:sub>
                    </m:sSub>
                  </m:oMath>
                </a14:m>
                <a:r>
                  <a:rPr kumimoji="1" lang="en-US" altLang="ko-KR" dirty="0"/>
                  <a:t>?</a:t>
                </a:r>
              </a:p>
              <a:p>
                <a:pPr lvl="1">
                  <a:buFont typeface="Wingdings" pitchFamily="2" charset="2"/>
                  <a:buChar char="§"/>
                </a:pPr>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𝑚</m:t>
                        </m:r>
                      </m:e>
                      <m:sub>
                        <m:r>
                          <a:rPr kumimoji="1" lang="en-US" altLang="ko-KR" b="0" i="1" smtClean="0">
                            <a:latin typeface="Cambria Math" panose="02040503050406030204" pitchFamily="18" charset="0"/>
                          </a:rPr>
                          <m:t>0</m:t>
                        </m:r>
                      </m:sub>
                    </m:sSub>
                    <m:r>
                      <a:rPr kumimoji="1" lang="en-US" altLang="ko-KR" b="0" i="1" smtClean="0">
                        <a:latin typeface="Cambria Math" panose="02040503050406030204" pitchFamily="18" charset="0"/>
                      </a:rPr>
                      <m:t>= </m:t>
                    </m:r>
                    <m:r>
                      <a:rPr kumimoji="1" lang="en-US" altLang="ko-KR" b="0" i="1" smtClean="0">
                        <a:latin typeface="Cambria Math" panose="02040503050406030204" pitchFamily="18" charset="0"/>
                        <a:ea typeface="Cambria Math" panose="02040503050406030204" pitchFamily="18" charset="0"/>
                      </a:rPr>
                      <m:t>𝛼</m:t>
                    </m:r>
                    <m:f>
                      <m:fPr>
                        <m:ctrlPr>
                          <a:rPr kumimoji="1" lang="en-US" altLang="ko-KR" b="0" i="1" smtClean="0">
                            <a:latin typeface="Cambria Math" panose="02040503050406030204" pitchFamily="18" charset="0"/>
                            <a:ea typeface="Cambria Math" panose="02040503050406030204" pitchFamily="18" charset="0"/>
                          </a:rPr>
                        </m:ctrlPr>
                      </m:fPr>
                      <m:num>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𝑓</m:t>
                            </m:r>
                          </m:e>
                          <m:sub>
                            <m:r>
                              <a:rPr kumimoji="1" lang="en-US" altLang="ko-KR" b="0" i="1" smtClean="0">
                                <a:latin typeface="Cambria Math" panose="02040503050406030204" pitchFamily="18" charset="0"/>
                                <a:ea typeface="Cambria Math" panose="02040503050406030204" pitchFamily="18" charset="0"/>
                              </a:rPr>
                              <m:t>1</m:t>
                            </m:r>
                          </m:sub>
                        </m:sSub>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𝑓</m:t>
                            </m:r>
                          </m:e>
                          <m:sub>
                            <m:r>
                              <a:rPr kumimoji="1" lang="en-US" altLang="ko-KR" b="0" i="1" smtClean="0">
                                <a:latin typeface="Cambria Math" panose="02040503050406030204" pitchFamily="18" charset="0"/>
                                <a:ea typeface="Cambria Math" panose="02040503050406030204" pitchFamily="18" charset="0"/>
                              </a:rPr>
                              <m:t>0</m:t>
                            </m:r>
                          </m:sub>
                        </m:sSub>
                      </m:num>
                      <m:den>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𝑡</m:t>
                            </m:r>
                          </m:e>
                          <m:sub>
                            <m:r>
                              <a:rPr kumimoji="1" lang="en-US" altLang="ko-KR" b="0" i="1" smtClean="0">
                                <a:latin typeface="Cambria Math" panose="02040503050406030204" pitchFamily="18" charset="0"/>
                                <a:ea typeface="Cambria Math" panose="02040503050406030204" pitchFamily="18" charset="0"/>
                              </a:rPr>
                              <m:t>1</m:t>
                            </m:r>
                          </m:sub>
                        </m:sSub>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𝑡</m:t>
                            </m:r>
                          </m:e>
                          <m:sub>
                            <m:r>
                              <a:rPr kumimoji="1" lang="en-US" altLang="ko-KR" b="0" i="1" smtClean="0">
                                <a:latin typeface="Cambria Math" panose="02040503050406030204" pitchFamily="18" charset="0"/>
                                <a:ea typeface="Cambria Math" panose="02040503050406030204" pitchFamily="18" charset="0"/>
                              </a:rPr>
                              <m:t>0</m:t>
                            </m:r>
                          </m:sub>
                        </m:sSub>
                      </m:den>
                    </m:f>
                  </m:oMath>
                </a14:m>
                <a:r>
                  <a:rPr kumimoji="1" lang="en-US" altLang="ko-KR" dirty="0"/>
                  <a:t> </a:t>
                </a:r>
              </a:p>
              <a:p>
                <a:pPr>
                  <a:buFont typeface="Arial" panose="020B0604020202020204" pitchFamily="34" charset="0"/>
                  <a:buChar char="•"/>
                </a:pPr>
                <a:r>
                  <a:rPr lang="en-US" altLang="ko-KR" dirty="0"/>
                  <a:t>Ending tangent can be computed similarly</a:t>
                </a:r>
              </a:p>
            </p:txBody>
          </p:sp>
        </mc:Choice>
        <mc:Fallback xmlns="">
          <p:sp>
            <p:nvSpPr>
              <p:cNvPr id="3" name="내용 개체 틀 2">
                <a:extLst>
                  <a:ext uri="{FF2B5EF4-FFF2-40B4-BE49-F238E27FC236}">
                    <a16:creationId xmlns:a16="http://schemas.microsoft.com/office/drawing/2014/main" id="{F9B8F691-6F4B-4E47-9FDB-D651E65C7A64}"/>
                  </a:ext>
                </a:extLst>
              </p:cNvPr>
              <p:cNvSpPr>
                <a:spLocks noGrp="1" noRot="1" noChangeAspect="1" noMove="1" noResize="1" noEditPoints="1" noAdjustHandles="1" noChangeArrowheads="1" noChangeShapeType="1" noTextEdit="1"/>
              </p:cNvSpPr>
              <p:nvPr>
                <p:ph idx="1"/>
              </p:nvPr>
            </p:nvSpPr>
            <p:spPr>
              <a:xfrm>
                <a:off x="812800" y="1142999"/>
                <a:ext cx="10566400" cy="1767699"/>
              </a:xfrm>
              <a:blipFill>
                <a:blip r:embed="rId3"/>
                <a:stretch>
                  <a:fillRect l="-720" t="-3571"/>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86972E90-B41A-8244-84F0-A0DB1A6502CB}"/>
              </a:ext>
            </a:extLst>
          </p:cNvPr>
          <p:cNvSpPr>
            <a:spLocks noGrp="1"/>
          </p:cNvSpPr>
          <p:nvPr>
            <p:ph type="sldNum" sz="quarter" idx="12"/>
          </p:nvPr>
        </p:nvSpPr>
        <p:spPr/>
        <p:txBody>
          <a:bodyPr/>
          <a:lstStyle/>
          <a:p>
            <a:fld id="{B81C3356-60A9-4391-B4BA-980644DD2ECD}" type="slidenum">
              <a:rPr lang="ko-KR" altLang="en-US" smtClean="0"/>
              <a:t>9</a:t>
            </a:fld>
            <a:endParaRPr lang="ko-KR" altLang="en-US"/>
          </a:p>
        </p:txBody>
      </p:sp>
      <p:sp>
        <p:nvSpPr>
          <p:cNvPr id="5" name="타원 4">
            <a:extLst>
              <a:ext uri="{FF2B5EF4-FFF2-40B4-BE49-F238E27FC236}">
                <a16:creationId xmlns:a16="http://schemas.microsoft.com/office/drawing/2014/main" id="{518F2C03-93E8-054E-9802-8FCAFBCF4177}"/>
              </a:ext>
            </a:extLst>
          </p:cNvPr>
          <p:cNvSpPr/>
          <p:nvPr/>
        </p:nvSpPr>
        <p:spPr bwMode="auto">
          <a:xfrm>
            <a:off x="6063675" y="5323195"/>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6" name="직선 화살표 연결선 5">
            <a:extLst>
              <a:ext uri="{FF2B5EF4-FFF2-40B4-BE49-F238E27FC236}">
                <a16:creationId xmlns:a16="http://schemas.microsoft.com/office/drawing/2014/main" id="{0FF14EF0-CFBF-BA4C-A039-23C0D41B7D0C}"/>
              </a:ext>
            </a:extLst>
          </p:cNvPr>
          <p:cNvCxnSpPr>
            <a:cxnSpLocks/>
            <a:stCxn id="5" idx="7"/>
            <a:endCxn id="9" idx="3"/>
          </p:cNvCxnSpPr>
          <p:nvPr/>
        </p:nvCxnSpPr>
        <p:spPr bwMode="auto">
          <a:xfrm flipV="1">
            <a:off x="6174627" y="4361453"/>
            <a:ext cx="1176585" cy="980535"/>
          </a:xfrm>
          <a:prstGeom prst="straightConnector1">
            <a:avLst/>
          </a:prstGeom>
          <a:noFill/>
          <a:ln w="47625" cap="flat" cmpd="sng" algn="ctr">
            <a:solidFill>
              <a:schemeClr val="accent5">
                <a:lumMod val="50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7" name="자유형 6">
            <a:extLst>
              <a:ext uri="{FF2B5EF4-FFF2-40B4-BE49-F238E27FC236}">
                <a16:creationId xmlns:a16="http://schemas.microsoft.com/office/drawing/2014/main" id="{4310C4EE-4EB2-C642-A534-DE5AF410BD7C}"/>
              </a:ext>
            </a:extLst>
          </p:cNvPr>
          <p:cNvSpPr/>
          <p:nvPr/>
        </p:nvSpPr>
        <p:spPr bwMode="auto">
          <a:xfrm>
            <a:off x="6126419" y="4308525"/>
            <a:ext cx="1264025" cy="1048871"/>
          </a:xfrm>
          <a:custGeom>
            <a:avLst/>
            <a:gdLst>
              <a:gd name="connsiteX0" fmla="*/ 0 w 2783541"/>
              <a:gd name="connsiteY0" fmla="*/ 1918927 h 1918927"/>
              <a:gd name="connsiteX1" fmla="*/ 914400 w 2783541"/>
              <a:gd name="connsiteY1" fmla="*/ 251492 h 1918927"/>
              <a:gd name="connsiteX2" fmla="*/ 2783541 w 2783541"/>
              <a:gd name="connsiteY2" fmla="*/ 36339 h 1918927"/>
              <a:gd name="connsiteX0" fmla="*/ 0 w 2768495"/>
              <a:gd name="connsiteY0" fmla="*/ 2288622 h 2288622"/>
              <a:gd name="connsiteX1" fmla="*/ 914400 w 2768495"/>
              <a:gd name="connsiteY1" fmla="*/ 621187 h 2288622"/>
              <a:gd name="connsiteX2" fmla="*/ 2768495 w 2768495"/>
              <a:gd name="connsiteY2" fmla="*/ 5563 h 2288622"/>
              <a:gd name="connsiteX0" fmla="*/ 0 w 2768495"/>
              <a:gd name="connsiteY0" fmla="*/ 2283059 h 2283059"/>
              <a:gd name="connsiteX1" fmla="*/ 914400 w 2768495"/>
              <a:gd name="connsiteY1" fmla="*/ 615624 h 2283059"/>
              <a:gd name="connsiteX2" fmla="*/ 2768495 w 2768495"/>
              <a:gd name="connsiteY2" fmla="*/ 0 h 2283059"/>
            </a:gdLst>
            <a:ahLst/>
            <a:cxnLst>
              <a:cxn ang="0">
                <a:pos x="connsiteX0" y="connsiteY0"/>
              </a:cxn>
              <a:cxn ang="0">
                <a:pos x="connsiteX1" y="connsiteY1"/>
              </a:cxn>
              <a:cxn ang="0">
                <a:pos x="connsiteX2" y="connsiteY2"/>
              </a:cxn>
            </a:cxnLst>
            <a:rect l="l" t="t" r="r" b="b"/>
            <a:pathLst>
              <a:path w="2768495" h="2283059">
                <a:moveTo>
                  <a:pt x="0" y="2283059"/>
                </a:moveTo>
                <a:cubicBezTo>
                  <a:pt x="225238" y="1606224"/>
                  <a:pt x="452984" y="996134"/>
                  <a:pt x="914400" y="615624"/>
                </a:cubicBezTo>
                <a:cubicBezTo>
                  <a:pt x="1375816" y="235114"/>
                  <a:pt x="2080932" y="50812"/>
                  <a:pt x="2768495" y="0"/>
                </a:cubicBezTo>
              </a:path>
            </a:pathLst>
          </a:custGeom>
          <a:no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9" name="타원 8">
            <a:extLst>
              <a:ext uri="{FF2B5EF4-FFF2-40B4-BE49-F238E27FC236}">
                <a16:creationId xmlns:a16="http://schemas.microsoft.com/office/drawing/2014/main" id="{78C6986E-CEE1-DC41-B1A4-A7831C5C91AE}"/>
              </a:ext>
            </a:extLst>
          </p:cNvPr>
          <p:cNvSpPr/>
          <p:nvPr/>
        </p:nvSpPr>
        <p:spPr bwMode="auto">
          <a:xfrm>
            <a:off x="7332176" y="4251918"/>
            <a:ext cx="129988" cy="128328"/>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08D460E7-F683-8A46-92FA-206B8D155C77}"/>
                  </a:ext>
                </a:extLst>
              </p:cNvPr>
              <p:cNvSpPr/>
              <p:nvPr/>
            </p:nvSpPr>
            <p:spPr>
              <a:xfrm>
                <a:off x="7315356" y="3873312"/>
                <a:ext cx="4590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i="1" smtClean="0">
                              <a:latin typeface="Cambria Math" panose="02040503050406030204" pitchFamily="18" charset="0"/>
                            </a:rPr>
                            <m:t>𝑓</m:t>
                          </m:r>
                        </m:e>
                        <m:sub>
                          <m:r>
                            <a:rPr kumimoji="1" lang="en-US" altLang="ko-KR" b="0" i="1" smtClean="0">
                              <a:latin typeface="Cambria Math" panose="02040503050406030204" pitchFamily="18" charset="0"/>
                            </a:rPr>
                            <m:t>1</m:t>
                          </m:r>
                        </m:sub>
                      </m:sSub>
                    </m:oMath>
                  </m:oMathPara>
                </a14:m>
                <a:endParaRPr lang="ko-KR" altLang="en-US" dirty="0"/>
              </a:p>
            </p:txBody>
          </p:sp>
        </mc:Choice>
        <mc:Fallback xmlns="">
          <p:sp>
            <p:nvSpPr>
              <p:cNvPr id="19" name="직사각형 18">
                <a:extLst>
                  <a:ext uri="{FF2B5EF4-FFF2-40B4-BE49-F238E27FC236}">
                    <a16:creationId xmlns:a16="http://schemas.microsoft.com/office/drawing/2014/main" id="{08D460E7-F683-8A46-92FA-206B8D155C77}"/>
                  </a:ext>
                </a:extLst>
              </p:cNvPr>
              <p:cNvSpPr>
                <a:spLocks noRot="1" noChangeAspect="1" noMove="1" noResize="1" noEditPoints="1" noAdjustHandles="1" noChangeArrowheads="1" noChangeShapeType="1" noTextEdit="1"/>
              </p:cNvSpPr>
              <p:nvPr/>
            </p:nvSpPr>
            <p:spPr>
              <a:xfrm>
                <a:off x="7315356" y="3873312"/>
                <a:ext cx="459035" cy="369332"/>
              </a:xfrm>
              <a:prstGeom prst="rect">
                <a:avLst/>
              </a:prstGeom>
              <a:blipFill>
                <a:blip r:embed="rId4"/>
                <a:stretch>
                  <a:fillRect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B88F8C4F-18BE-E549-A879-CE9CA4A94C7B}"/>
                  </a:ext>
                </a:extLst>
              </p:cNvPr>
              <p:cNvSpPr/>
              <p:nvPr/>
            </p:nvSpPr>
            <p:spPr>
              <a:xfrm>
                <a:off x="5894240" y="5423224"/>
                <a:ext cx="464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i="1" smtClean="0">
                              <a:latin typeface="Cambria Math" panose="02040503050406030204" pitchFamily="18" charset="0"/>
                            </a:rPr>
                            <m:t>𝑓</m:t>
                          </m:r>
                        </m:e>
                        <m:sub>
                          <m:r>
                            <a:rPr kumimoji="1" lang="en-US" altLang="ko-KR" b="0" i="1" smtClean="0">
                              <a:latin typeface="Cambria Math" panose="02040503050406030204" pitchFamily="18" charset="0"/>
                            </a:rPr>
                            <m:t>0</m:t>
                          </m:r>
                        </m:sub>
                      </m:sSub>
                    </m:oMath>
                  </m:oMathPara>
                </a14:m>
                <a:endParaRPr lang="ko-KR" altLang="en-US" dirty="0"/>
              </a:p>
            </p:txBody>
          </p:sp>
        </mc:Choice>
        <mc:Fallback xmlns="">
          <p:sp>
            <p:nvSpPr>
              <p:cNvPr id="21" name="직사각형 20">
                <a:extLst>
                  <a:ext uri="{FF2B5EF4-FFF2-40B4-BE49-F238E27FC236}">
                    <a16:creationId xmlns:a16="http://schemas.microsoft.com/office/drawing/2014/main" id="{B88F8C4F-18BE-E549-A879-CE9CA4A94C7B}"/>
                  </a:ext>
                </a:extLst>
              </p:cNvPr>
              <p:cNvSpPr>
                <a:spLocks noRot="1" noChangeAspect="1" noMove="1" noResize="1" noEditPoints="1" noAdjustHandles="1" noChangeArrowheads="1" noChangeShapeType="1" noTextEdit="1"/>
              </p:cNvSpPr>
              <p:nvPr/>
            </p:nvSpPr>
            <p:spPr>
              <a:xfrm>
                <a:off x="5894240" y="5423224"/>
                <a:ext cx="464358" cy="369332"/>
              </a:xfrm>
              <a:prstGeom prst="rect">
                <a:avLst/>
              </a:prstGeom>
              <a:blipFill>
                <a:blip r:embed="rId5"/>
                <a:stretch>
                  <a:fillRect b="-1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8991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12690</TotalTime>
  <Words>2783</Words>
  <Application>Microsoft Macintosh PowerPoint</Application>
  <PresentationFormat>와이드스크린</PresentationFormat>
  <Paragraphs>169</Paragraphs>
  <Slides>11</Slides>
  <Notes>11</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11</vt:i4>
      </vt:variant>
    </vt:vector>
  </HeadingPairs>
  <TitlesOfParts>
    <vt:vector size="19" baseType="lpstr">
      <vt:lpstr>굴림</vt:lpstr>
      <vt:lpstr>맑은 고딕</vt:lpstr>
      <vt:lpstr>시스템 서체 일반체</vt:lpstr>
      <vt:lpstr>Arial</vt:lpstr>
      <vt:lpstr>Cambria Math</vt:lpstr>
      <vt:lpstr>Tahoma</vt:lpstr>
      <vt:lpstr>Wingdings</vt:lpstr>
      <vt:lpstr>Office 테마</vt:lpstr>
      <vt:lpstr>11_1 Keyframe Animations</vt:lpstr>
      <vt:lpstr>Keyframing</vt:lpstr>
      <vt:lpstr>Keyframing</vt:lpstr>
      <vt:lpstr>Keyframing Possible Features</vt:lpstr>
      <vt:lpstr>Animation Curve</vt:lpstr>
      <vt:lpstr>Linear Interpolation</vt:lpstr>
      <vt:lpstr>Cubic Hermite Interpolation</vt:lpstr>
      <vt:lpstr>Catmull-Rom Splines (1/2)</vt:lpstr>
      <vt:lpstr>Catmull-Rom Splines (2/2)</vt:lpstr>
      <vt:lpstr>Manual Control of Tangents</vt:lpstr>
      <vt:lpstr>Procedural Animation</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647</cp:revision>
  <dcterms:created xsi:type="dcterms:W3CDTF">2006-10-05T04:04:58Z</dcterms:created>
  <dcterms:modified xsi:type="dcterms:W3CDTF">2025-04-12T11:01:04Z</dcterms:modified>
</cp:coreProperties>
</file>